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7"/>
  </p:notesMasterIdLst>
  <p:sldIdLst>
    <p:sldId id="311" r:id="rId2"/>
    <p:sldId id="312" r:id="rId3"/>
    <p:sldId id="307" r:id="rId4"/>
    <p:sldId id="256" r:id="rId5"/>
    <p:sldId id="257" r:id="rId6"/>
    <p:sldId id="283" r:id="rId7"/>
    <p:sldId id="258" r:id="rId8"/>
    <p:sldId id="284" r:id="rId9"/>
    <p:sldId id="260" r:id="rId10"/>
    <p:sldId id="285" r:id="rId11"/>
    <p:sldId id="261" r:id="rId12"/>
    <p:sldId id="262" r:id="rId13"/>
    <p:sldId id="286" r:id="rId14"/>
    <p:sldId id="263" r:id="rId15"/>
    <p:sldId id="287" r:id="rId16"/>
    <p:sldId id="264" r:id="rId17"/>
    <p:sldId id="288" r:id="rId18"/>
    <p:sldId id="265" r:id="rId19"/>
    <p:sldId id="291" r:id="rId20"/>
    <p:sldId id="267" r:id="rId21"/>
    <p:sldId id="266" r:id="rId22"/>
    <p:sldId id="268" r:id="rId23"/>
    <p:sldId id="316" r:id="rId24"/>
    <p:sldId id="317" r:id="rId25"/>
    <p:sldId id="31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12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BF501F-41B0-4057-83DA-9933C3038642}" type="datetimeFigureOut">
              <a:rPr lang="en-US" smtClean="0"/>
              <a:pPr/>
              <a:t>6/10/2022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E58FE8-1E1E-4051-90B0-B2B7B0703FE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 </a:t>
            </a:r>
          </a:p>
        </p:txBody>
      </p:sp>
      <p:sp>
        <p:nvSpPr>
          <p:cNvPr id="4" name="Slide Number Placeholder 3"/>
          <p:cNvSpPr>
            <a:spLocks noGrp="1"/>
          </p:cNvSpPr>
          <p:nvPr>
            <p:ph type="sldNum" sz="quarter" idx="10"/>
          </p:nvPr>
        </p:nvSpPr>
        <p:spPr/>
        <p:txBody>
          <a:bodyPr/>
          <a:lstStyle/>
          <a:p>
            <a:fld id="{B6E58FE8-1E1E-4051-90B0-B2B7B0703FEB}"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CB526FD1-AC62-4BAC-AEDD-98938ABF4CDE}" type="datetimeFigureOut">
              <a:rPr lang="en-US" smtClean="0"/>
              <a:pPr/>
              <a:t>6/10/2022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1049DDB-8500-49EB-A024-044C9EE17FCB}"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B526FD1-AC62-4BAC-AEDD-98938ABF4CDE}" type="datetimeFigureOut">
              <a:rPr lang="en-US" smtClean="0"/>
              <a:pPr/>
              <a:t>6/10/2022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049DDB-8500-49EB-A024-044C9EE17F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B526FD1-AC62-4BAC-AEDD-98938ABF4CDE}" type="datetimeFigureOut">
              <a:rPr lang="en-US" smtClean="0"/>
              <a:pPr/>
              <a:t>6/10/2022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049DDB-8500-49EB-A024-044C9EE17FC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B526FD1-AC62-4BAC-AEDD-98938ABF4CDE}" type="datetimeFigureOut">
              <a:rPr lang="en-US" smtClean="0"/>
              <a:pPr/>
              <a:t>6/10/2022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049DDB-8500-49EB-A024-044C9EE17FC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B526FD1-AC62-4BAC-AEDD-98938ABF4CDE}" type="datetimeFigureOut">
              <a:rPr lang="en-US" smtClean="0"/>
              <a:pPr/>
              <a:t>6/10/2022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049DDB-8500-49EB-A024-044C9EE17FCB}"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B526FD1-AC62-4BAC-AEDD-98938ABF4CDE}" type="datetimeFigureOut">
              <a:rPr lang="en-US" smtClean="0"/>
              <a:pPr/>
              <a:t>6/10/2022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049DDB-8500-49EB-A024-044C9EE17FC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B526FD1-AC62-4BAC-AEDD-98938ABF4CDE}" type="datetimeFigureOut">
              <a:rPr lang="en-US" smtClean="0"/>
              <a:pPr/>
              <a:t>6/10/2022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049DDB-8500-49EB-A024-044C9EE17FCB}"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CB526FD1-AC62-4BAC-AEDD-98938ABF4CDE}" type="datetimeFigureOut">
              <a:rPr lang="en-US" smtClean="0"/>
              <a:pPr/>
              <a:t>6/10/2022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049DDB-8500-49EB-A024-044C9EE17F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526FD1-AC62-4BAC-AEDD-98938ABF4CDE}" type="datetimeFigureOut">
              <a:rPr lang="en-US" smtClean="0"/>
              <a:pPr/>
              <a:t>6/10/2022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049DDB-8500-49EB-A024-044C9EE17F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B526FD1-AC62-4BAC-AEDD-98938ABF4CDE}" type="datetimeFigureOut">
              <a:rPr lang="en-US" smtClean="0"/>
              <a:pPr/>
              <a:t>6/10/2022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049DDB-8500-49EB-A024-044C9EE17FC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CB526FD1-AC62-4BAC-AEDD-98938ABF4CDE}" type="datetimeFigureOut">
              <a:rPr lang="en-US" smtClean="0"/>
              <a:pPr/>
              <a:t>6/10/2022</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F1049DDB-8500-49EB-A024-044C9EE17FC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CB526FD1-AC62-4BAC-AEDD-98938ABF4CDE}" type="datetimeFigureOut">
              <a:rPr lang="en-US" smtClean="0"/>
              <a:pPr/>
              <a:t>6/10/2022</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F1049DDB-8500-49EB-A024-044C9EE17FC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04257" y="1143001"/>
            <a:ext cx="7489371" cy="415498"/>
          </a:xfrm>
          <a:prstGeom prst="rect">
            <a:avLst/>
          </a:prstGeom>
          <a:noFill/>
        </p:spPr>
        <p:txBody>
          <a:bodyPr wrap="square" rtlCol="0">
            <a:spAutoFit/>
          </a:bodyPr>
          <a:lstStyle/>
          <a:p>
            <a:r>
              <a:rPr lang="en-US" sz="2100" dirty="0">
                <a:latin typeface="Book Antiqua" panose="02040602050305030304" pitchFamily="18" charset="0"/>
              </a:rPr>
              <a:t>RUNGTA COLLEGE OF DENTAL SCIENCES &amp; RESEARCH </a:t>
            </a:r>
          </a:p>
        </p:txBody>
      </p:sp>
      <p:sp>
        <p:nvSpPr>
          <p:cNvPr id="4" name="TextBox 3"/>
          <p:cNvSpPr txBox="1"/>
          <p:nvPr/>
        </p:nvSpPr>
        <p:spPr>
          <a:xfrm>
            <a:off x="2158214" y="3143250"/>
            <a:ext cx="5981457" cy="738664"/>
          </a:xfrm>
          <a:prstGeom prst="rect">
            <a:avLst/>
          </a:prstGeom>
          <a:noFill/>
        </p:spPr>
        <p:txBody>
          <a:bodyPr wrap="square" rtlCol="0">
            <a:spAutoFit/>
          </a:bodyPr>
          <a:lstStyle/>
          <a:p>
            <a:pPr algn="ctr"/>
            <a:r>
              <a:rPr lang="en-US" sz="2100" dirty="0">
                <a:latin typeface="Book Antiqua" panose="02040602050305030304" pitchFamily="18" charset="0"/>
              </a:rPr>
              <a:t>TITLE OF THE </a:t>
            </a:r>
            <a:r>
              <a:rPr lang="en-US" sz="2100" dirty="0" smtClean="0">
                <a:latin typeface="Book Antiqua" panose="02040602050305030304" pitchFamily="18" charset="0"/>
              </a:rPr>
              <a:t>TOPIC- </a:t>
            </a:r>
          </a:p>
          <a:p>
            <a:pPr algn="ctr"/>
            <a:r>
              <a:rPr lang="en-US" sz="2100" dirty="0" smtClean="0">
                <a:latin typeface="Book Antiqua" panose="02040602050305030304" pitchFamily="18" charset="0"/>
              </a:rPr>
              <a:t>INTERCEPTIVE ORTHODONTICS</a:t>
            </a:r>
            <a:endParaRPr lang="en-US" sz="2100" dirty="0">
              <a:latin typeface="Book Antiqua" panose="02040602050305030304" pitchFamily="18" charset="0"/>
            </a:endParaRPr>
          </a:p>
        </p:txBody>
      </p:sp>
      <p:sp>
        <p:nvSpPr>
          <p:cNvPr id="6" name="TextBox 5"/>
          <p:cNvSpPr txBox="1"/>
          <p:nvPr/>
        </p:nvSpPr>
        <p:spPr>
          <a:xfrm>
            <a:off x="598714" y="4877368"/>
            <a:ext cx="8545286" cy="738664"/>
          </a:xfrm>
          <a:prstGeom prst="rect">
            <a:avLst/>
          </a:prstGeom>
          <a:noFill/>
        </p:spPr>
        <p:txBody>
          <a:bodyPr wrap="square" rtlCol="0">
            <a:spAutoFit/>
          </a:bodyPr>
          <a:lstStyle/>
          <a:p>
            <a:pPr algn="ctr"/>
            <a:r>
              <a:rPr lang="en-US" sz="2100" dirty="0">
                <a:latin typeface="Book Antiqua" panose="02040602050305030304" pitchFamily="18" charset="0"/>
              </a:rPr>
              <a:t>DEPARTMENT OF ORTHODONTICS AND DENTOFACIAL ORTHOPAEDICS  </a:t>
            </a:r>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15781" r="15781"/>
          <a:stretch/>
        </p:blipFill>
        <p:spPr>
          <a:xfrm>
            <a:off x="0" y="857250"/>
            <a:ext cx="1393371" cy="1585913"/>
          </a:xfrm>
          <a:prstGeom prst="rect">
            <a:avLst/>
          </a:prstGeom>
        </p:spPr>
      </p:pic>
    </p:spTree>
    <p:extLst>
      <p:ext uri="{BB962C8B-B14F-4D97-AF65-F5344CB8AC3E}">
        <p14:creationId xmlns:p14="http://schemas.microsoft.com/office/powerpoint/2010/main" val="41996368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772400" cy="4572000"/>
          </a:xfrm>
        </p:spPr>
        <p:txBody>
          <a:bodyPr>
            <a:normAutofit fontScale="25000" lnSpcReduction="20000"/>
          </a:bodyPr>
          <a:lstStyle/>
          <a:p>
            <a:pPr marL="514350" indent="-514350">
              <a:lnSpc>
                <a:spcPct val="170000"/>
              </a:lnSpc>
              <a:buNone/>
            </a:pPr>
            <a:r>
              <a:rPr lang="en-US" sz="9600" dirty="0">
                <a:latin typeface="Times New Roman" pitchFamily="18" charset="0"/>
                <a:cs typeface="Times New Roman" pitchFamily="18" charset="0"/>
              </a:rPr>
              <a:t>       Arch length deficiency is indicated by the presence of following features:</a:t>
            </a:r>
          </a:p>
          <a:p>
            <a:pPr lvl="2">
              <a:lnSpc>
                <a:spcPct val="170000"/>
              </a:lnSpc>
              <a:buClr>
                <a:schemeClr val="tx1"/>
              </a:buClr>
              <a:buFont typeface="Wingdings" pitchFamily="2" charset="2"/>
              <a:buChar char="§"/>
            </a:pPr>
            <a:r>
              <a:rPr lang="en-US" sz="9600" dirty="0"/>
              <a:t>   </a:t>
            </a:r>
            <a:r>
              <a:rPr lang="en-US" sz="9600" dirty="0">
                <a:latin typeface="Times New Roman" pitchFamily="18" charset="0"/>
                <a:cs typeface="Times New Roman" pitchFamily="18" charset="0"/>
              </a:rPr>
              <a:t>Absence of physiologic spacing     </a:t>
            </a:r>
          </a:p>
          <a:p>
            <a:pPr lvl="2">
              <a:lnSpc>
                <a:spcPct val="170000"/>
              </a:lnSpc>
              <a:buClr>
                <a:schemeClr val="tx1"/>
              </a:buClr>
              <a:buFont typeface="Wingdings" pitchFamily="2" charset="2"/>
              <a:buChar char="§"/>
            </a:pPr>
            <a:r>
              <a:rPr lang="en-US" sz="9600" dirty="0">
                <a:latin typeface="Times New Roman" pitchFamily="18" charset="0"/>
                <a:cs typeface="Times New Roman" pitchFamily="18" charset="0"/>
              </a:rPr>
              <a:t>   Ectopic eruption of teeth</a:t>
            </a:r>
          </a:p>
          <a:p>
            <a:pPr lvl="2">
              <a:lnSpc>
                <a:spcPct val="170000"/>
              </a:lnSpc>
              <a:buClr>
                <a:schemeClr val="tx1"/>
              </a:buClr>
              <a:buFont typeface="Wingdings" pitchFamily="2" charset="2"/>
              <a:buChar char="§"/>
            </a:pPr>
            <a:r>
              <a:rPr lang="en-US" sz="9600" dirty="0">
                <a:latin typeface="Times New Roman" pitchFamily="18" charset="0"/>
                <a:cs typeface="Times New Roman" pitchFamily="18" charset="0"/>
              </a:rPr>
              <a:t>   Mesial migration of buccal segment</a:t>
            </a:r>
          </a:p>
          <a:p>
            <a:pPr lvl="2">
              <a:lnSpc>
                <a:spcPct val="170000"/>
              </a:lnSpc>
              <a:buClr>
                <a:schemeClr val="tx1"/>
              </a:buClr>
              <a:buFont typeface="Wingdings" pitchFamily="2" charset="2"/>
              <a:buChar char="§"/>
            </a:pPr>
            <a:r>
              <a:rPr lang="en-US" sz="9600" dirty="0">
                <a:latin typeface="Times New Roman" pitchFamily="18" charset="0"/>
                <a:cs typeface="Times New Roman" pitchFamily="18" charset="0"/>
              </a:rPr>
              <a:t>   Abnormal eruption pattern &amp; sequence</a:t>
            </a:r>
          </a:p>
          <a:p>
            <a:pPr lvl="2">
              <a:lnSpc>
                <a:spcPct val="170000"/>
              </a:lnSpc>
              <a:buClr>
                <a:schemeClr val="tx1"/>
              </a:buClr>
              <a:buFont typeface="Wingdings" pitchFamily="2" charset="2"/>
              <a:buChar char="§"/>
            </a:pPr>
            <a:r>
              <a:rPr lang="en-US" sz="9600" dirty="0">
                <a:latin typeface="Times New Roman" pitchFamily="18" charset="0"/>
                <a:cs typeface="Times New Roman" pitchFamily="18" charset="0"/>
              </a:rPr>
              <a:t>   Lower anterior flaring</a:t>
            </a:r>
          </a:p>
          <a:p>
            <a:pPr lvl="2">
              <a:lnSpc>
                <a:spcPct val="170000"/>
              </a:lnSpc>
              <a:buClr>
                <a:schemeClr val="tx1"/>
              </a:buClr>
              <a:buFont typeface="Wingdings" pitchFamily="2" charset="2"/>
              <a:buChar char="§"/>
            </a:pPr>
            <a:r>
              <a:rPr lang="en-US" sz="9600" dirty="0">
                <a:latin typeface="Times New Roman" pitchFamily="18" charset="0"/>
                <a:cs typeface="Times New Roman" pitchFamily="18" charset="0"/>
              </a:rPr>
              <a:t>   Ankylosis of one or more teeth</a:t>
            </a:r>
            <a:endParaRPr lang="en-US" dirty="0"/>
          </a:p>
          <a:p>
            <a:pPr marL="1371600" lvl="2" indent="-457200">
              <a:buClr>
                <a:schemeClr val="tx1"/>
              </a:buClr>
            </a:pPr>
            <a:endParaRPr lang="en-US" dirty="0"/>
          </a:p>
          <a:p>
            <a:pPr marL="1371600" lvl="2" indent="-457200">
              <a:buClr>
                <a:schemeClr val="tx1"/>
              </a:buClr>
            </a:pPr>
            <a:endParaRPr lang="en-US" dirty="0"/>
          </a:p>
          <a:p>
            <a:pPr marL="1371600" lvl="2" indent="-457200">
              <a:buClr>
                <a:schemeClr val="tx1"/>
              </a:buClr>
            </a:pPr>
            <a:endParaRPr lang="en-US" dirty="0"/>
          </a:p>
          <a:p>
            <a:pPr marL="1371600" lvl="2" indent="-457200">
              <a:buClr>
                <a:schemeClr val="tx1"/>
              </a:buClr>
            </a:pPr>
            <a:endParaRPr lang="en-US" dirty="0"/>
          </a:p>
          <a:p>
            <a:pPr lvl="2">
              <a:buClr>
                <a:schemeClr val="tx1"/>
              </a:buClr>
            </a:pPr>
            <a:r>
              <a:rPr lang="en-US" dirty="0"/>
              <a:t>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solidFill>
                  <a:srgbClr val="FFFF00"/>
                </a:solidFill>
                <a:latin typeface="Times New Roman" pitchFamily="18" charset="0"/>
                <a:cs typeface="Times New Roman" pitchFamily="18" charset="0"/>
              </a:rPr>
              <a:t>Contraindications</a:t>
            </a:r>
          </a:p>
        </p:txBody>
      </p:sp>
      <p:sp>
        <p:nvSpPr>
          <p:cNvPr id="3" name="Content Placeholder 2"/>
          <p:cNvSpPr>
            <a:spLocks noGrp="1"/>
          </p:cNvSpPr>
          <p:nvPr>
            <p:ph idx="1"/>
          </p:nvPr>
        </p:nvSpPr>
        <p:spPr>
          <a:xfrm>
            <a:off x="609600" y="1066800"/>
            <a:ext cx="8077200" cy="5288760"/>
          </a:xfrm>
        </p:spPr>
        <p:txBody>
          <a:bodyPr>
            <a:normAutofit/>
          </a:bodyPr>
          <a:lstStyle/>
          <a:p>
            <a:pPr marL="525780" indent="-457200">
              <a:lnSpc>
                <a:spcPct val="150000"/>
              </a:lnSpc>
              <a:buFont typeface="+mj-lt"/>
              <a:buAutoNum type="arabicPeriod"/>
            </a:pPr>
            <a:r>
              <a:rPr lang="en-US" sz="2400" dirty="0">
                <a:latin typeface="Times New Roman" pitchFamily="18" charset="0"/>
                <a:cs typeface="Times New Roman" pitchFamily="18" charset="0"/>
              </a:rPr>
              <a:t>Class II &amp; III malocclusion with skeletal abnormalities.</a:t>
            </a:r>
          </a:p>
          <a:p>
            <a:pPr marL="525780" indent="-457200">
              <a:buFont typeface="+mj-lt"/>
              <a:buAutoNum type="arabicPeriod"/>
            </a:pPr>
            <a:r>
              <a:rPr lang="en-US" sz="2400" dirty="0">
                <a:latin typeface="Times New Roman" pitchFamily="18" charset="0"/>
                <a:cs typeface="Times New Roman" pitchFamily="18" charset="0"/>
              </a:rPr>
              <a:t>Spaced dentition</a:t>
            </a:r>
          </a:p>
          <a:p>
            <a:pPr marL="525780" indent="-457200">
              <a:buFont typeface="+mj-lt"/>
              <a:buAutoNum type="arabicPeriod"/>
            </a:pPr>
            <a:r>
              <a:rPr lang="en-US" sz="2400" dirty="0">
                <a:latin typeface="Times New Roman" pitchFamily="18" charset="0"/>
                <a:cs typeface="Times New Roman" pitchFamily="18" charset="0"/>
              </a:rPr>
              <a:t>Anodontia / oligodontia</a:t>
            </a:r>
          </a:p>
          <a:p>
            <a:pPr marL="525780" indent="-457200">
              <a:buFont typeface="+mj-lt"/>
              <a:buAutoNum type="arabicPeriod"/>
            </a:pPr>
            <a:r>
              <a:rPr lang="en-US" sz="2400" dirty="0">
                <a:latin typeface="Times New Roman" pitchFamily="18" charset="0"/>
                <a:cs typeface="Times New Roman" pitchFamily="18" charset="0"/>
              </a:rPr>
              <a:t>Open bite and deep bite</a:t>
            </a:r>
          </a:p>
          <a:p>
            <a:pPr marL="525780" indent="-457200">
              <a:buFont typeface="+mj-lt"/>
              <a:buAutoNum type="arabicPeriod"/>
            </a:pPr>
            <a:r>
              <a:rPr lang="en-US" sz="2400" dirty="0">
                <a:latin typeface="Times New Roman" pitchFamily="18" charset="0"/>
                <a:cs typeface="Times New Roman" pitchFamily="18" charset="0"/>
              </a:rPr>
              <a:t>Midline diastema</a:t>
            </a:r>
          </a:p>
          <a:p>
            <a:pPr marL="525780" indent="-457200">
              <a:buFont typeface="+mj-lt"/>
              <a:buAutoNum type="arabicPeriod"/>
            </a:pPr>
            <a:r>
              <a:rPr lang="en-US" sz="2400" dirty="0">
                <a:latin typeface="Times New Roman" pitchFamily="18" charset="0"/>
                <a:cs typeface="Times New Roman" pitchFamily="18" charset="0"/>
              </a:rPr>
              <a:t>Class I  malocclusions with minimal space deficiency</a:t>
            </a:r>
          </a:p>
          <a:p>
            <a:pPr marL="525780" indent="-457200">
              <a:buFont typeface="+mj-lt"/>
              <a:buAutoNum type="arabicPeriod"/>
            </a:pPr>
            <a:r>
              <a:rPr lang="en-US" sz="2400" dirty="0">
                <a:latin typeface="Times New Roman" pitchFamily="18" charset="0"/>
                <a:cs typeface="Times New Roman" pitchFamily="18" charset="0"/>
              </a:rPr>
              <a:t>Unerupted malformed teeth e.g.dilaceration</a:t>
            </a:r>
          </a:p>
          <a:p>
            <a:pPr marL="525780" indent="-457200">
              <a:buFont typeface="+mj-lt"/>
              <a:buAutoNum type="arabicPeriod"/>
            </a:pPr>
            <a:r>
              <a:rPr lang="en-US" sz="2400" dirty="0">
                <a:latin typeface="Times New Roman" pitchFamily="18" charset="0"/>
                <a:cs typeface="Times New Roman" pitchFamily="18" charset="0"/>
              </a:rPr>
              <a:t>Extensive caries or heavily filled first permanent molars</a:t>
            </a:r>
          </a:p>
          <a:p>
            <a:pPr marL="525780" indent="-457200">
              <a:buFont typeface="+mj-lt"/>
              <a:buAutoNum type="arabicPeriod"/>
            </a:pPr>
            <a:r>
              <a:rPr lang="en-US" sz="2400" dirty="0">
                <a:latin typeface="Times New Roman" pitchFamily="18" charset="0"/>
                <a:cs typeface="Times New Roman" pitchFamily="18" charset="0"/>
              </a:rPr>
              <a:t>Mild disproportion between arch length and tooth material that can be treated by proximal stripping.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228600"/>
            <a:ext cx="8305800" cy="6324600"/>
          </a:xfrm>
        </p:spPr>
        <p:txBody>
          <a:bodyPr>
            <a:normAutofit fontScale="25000" lnSpcReduction="20000"/>
          </a:bodyPr>
          <a:lstStyle/>
          <a:p>
            <a:endParaRPr lang="en-US" sz="2800" b="1" dirty="0">
              <a:solidFill>
                <a:srgbClr val="FFFF00"/>
              </a:solidFill>
              <a:latin typeface="Times New Roman" pitchFamily="18" charset="0"/>
              <a:cs typeface="Times New Roman" pitchFamily="18" charset="0"/>
            </a:endParaRPr>
          </a:p>
          <a:p>
            <a:endParaRPr lang="en-US" sz="2800" b="1" dirty="0">
              <a:solidFill>
                <a:srgbClr val="FFFF00"/>
              </a:solidFill>
              <a:latin typeface="Times New Roman" pitchFamily="18" charset="0"/>
              <a:cs typeface="Times New Roman" pitchFamily="18" charset="0"/>
            </a:endParaRPr>
          </a:p>
          <a:p>
            <a:endParaRPr lang="en-US" sz="2800" b="1" dirty="0">
              <a:solidFill>
                <a:srgbClr val="FFFF00"/>
              </a:solidFill>
              <a:latin typeface="Times New Roman" pitchFamily="18" charset="0"/>
              <a:cs typeface="Times New Roman" pitchFamily="18" charset="0"/>
            </a:endParaRPr>
          </a:p>
          <a:p>
            <a:endParaRPr lang="en-US" sz="2800" b="1" dirty="0">
              <a:solidFill>
                <a:srgbClr val="FFFF00"/>
              </a:solidFill>
              <a:latin typeface="Times New Roman" pitchFamily="18" charset="0"/>
              <a:cs typeface="Times New Roman" pitchFamily="18" charset="0"/>
            </a:endParaRPr>
          </a:p>
          <a:p>
            <a:endParaRPr lang="en-US" sz="2800" b="1" dirty="0">
              <a:solidFill>
                <a:srgbClr val="FFFF00"/>
              </a:solidFill>
              <a:latin typeface="Times New Roman" pitchFamily="18" charset="0"/>
              <a:cs typeface="Times New Roman" pitchFamily="18" charset="0"/>
            </a:endParaRPr>
          </a:p>
          <a:p>
            <a:endParaRPr lang="en-US" sz="2800" b="1" dirty="0">
              <a:solidFill>
                <a:srgbClr val="FFFF00"/>
              </a:solidFill>
              <a:latin typeface="Times New Roman" pitchFamily="18" charset="0"/>
              <a:cs typeface="Times New Roman" pitchFamily="18" charset="0"/>
            </a:endParaRPr>
          </a:p>
          <a:p>
            <a:endParaRPr lang="en-US" sz="2800" b="1" dirty="0">
              <a:solidFill>
                <a:srgbClr val="FFFF00"/>
              </a:solidFill>
              <a:latin typeface="Times New Roman" pitchFamily="18" charset="0"/>
              <a:cs typeface="Times New Roman" pitchFamily="18" charset="0"/>
            </a:endParaRPr>
          </a:p>
          <a:p>
            <a:pPr>
              <a:lnSpc>
                <a:spcPct val="160000"/>
              </a:lnSpc>
            </a:pPr>
            <a:endParaRPr lang="en-US" sz="5100" b="1" dirty="0">
              <a:solidFill>
                <a:srgbClr val="FFFF00"/>
              </a:solidFill>
              <a:latin typeface="Times New Roman" pitchFamily="18" charset="0"/>
              <a:cs typeface="Times New Roman" pitchFamily="18" charset="0"/>
            </a:endParaRPr>
          </a:p>
          <a:p>
            <a:pPr>
              <a:lnSpc>
                <a:spcPct val="160000"/>
              </a:lnSpc>
            </a:pPr>
            <a:r>
              <a:rPr lang="en-US" sz="11200" b="1" dirty="0">
                <a:solidFill>
                  <a:srgbClr val="FFFF00"/>
                </a:solidFill>
                <a:latin typeface="Times New Roman" pitchFamily="18" charset="0"/>
                <a:cs typeface="Times New Roman" pitchFamily="18" charset="0"/>
              </a:rPr>
              <a:t>Advantages of serial extraction</a:t>
            </a:r>
          </a:p>
          <a:p>
            <a:pPr>
              <a:lnSpc>
                <a:spcPct val="160000"/>
              </a:lnSpc>
            </a:pPr>
            <a:endParaRPr lang="en-US" sz="7000" dirty="0">
              <a:latin typeface="Times New Roman" pitchFamily="18" charset="0"/>
              <a:cs typeface="Times New Roman" pitchFamily="18" charset="0"/>
            </a:endParaRPr>
          </a:p>
          <a:p>
            <a:pPr>
              <a:lnSpc>
                <a:spcPct val="160000"/>
              </a:lnSpc>
            </a:pPr>
            <a:r>
              <a:rPr lang="en-US" sz="9600" dirty="0">
                <a:latin typeface="Times New Roman" pitchFamily="18" charset="0"/>
                <a:cs typeface="Times New Roman" pitchFamily="18" charset="0"/>
              </a:rPr>
              <a:t>Serial extraction carried out during the mixed dentition and early permanent dentition period has a number of advantages:</a:t>
            </a:r>
          </a:p>
          <a:p>
            <a:pPr marL="457200" indent="-457200">
              <a:lnSpc>
                <a:spcPct val="160000"/>
              </a:lnSpc>
              <a:buFont typeface="+mj-lt"/>
              <a:buAutoNum type="alphaLcPeriod"/>
            </a:pPr>
            <a:r>
              <a:rPr lang="en-US" sz="9600" dirty="0">
                <a:latin typeface="Times New Roman" pitchFamily="18" charset="0"/>
                <a:cs typeface="Times New Roman" pitchFamily="18" charset="0"/>
              </a:rPr>
              <a:t>Treatment is more physiologic as it involves guidance of teeth into normal positions making use of the physiologic forces.</a:t>
            </a:r>
          </a:p>
          <a:p>
            <a:pPr marL="457200" indent="-457200">
              <a:lnSpc>
                <a:spcPct val="160000"/>
              </a:lnSpc>
              <a:buFont typeface="+mj-lt"/>
              <a:buAutoNum type="alphaLcPeriod"/>
            </a:pPr>
            <a:r>
              <a:rPr lang="en-US" sz="9600" dirty="0">
                <a:latin typeface="Times New Roman" pitchFamily="18" charset="0"/>
                <a:cs typeface="Times New Roman" pitchFamily="18" charset="0"/>
              </a:rPr>
              <a:t>Psycological trauma associated with malocclusion can be avoided by treatment of the malocclusion at an early age.</a:t>
            </a:r>
          </a:p>
          <a:p>
            <a:pPr marL="457200" indent="-457200">
              <a:lnSpc>
                <a:spcPct val="160000"/>
              </a:lnSpc>
              <a:buFont typeface="+mj-lt"/>
              <a:buAutoNum type="alphaLcPeriod"/>
            </a:pPr>
            <a:r>
              <a:rPr lang="en-US" sz="9600" dirty="0">
                <a:latin typeface="Times New Roman" pitchFamily="18" charset="0"/>
                <a:cs typeface="Times New Roman" pitchFamily="18" charset="0"/>
              </a:rPr>
              <a:t>It eliminates or reduces the duration of the multibanded fixed treatment.</a:t>
            </a:r>
          </a:p>
          <a:p>
            <a:pPr marL="457200" indent="-457200">
              <a:lnSpc>
                <a:spcPct val="160000"/>
              </a:lnSpc>
              <a:buFont typeface="+mj-lt"/>
              <a:buAutoNum type="alphaLcPeriod"/>
            </a:pPr>
            <a:endParaRPr lang="en-US" sz="9600" dirty="0">
              <a:latin typeface="Times New Roman" pitchFamily="18" charset="0"/>
              <a:cs typeface="Times New Roman" pitchFamily="18" charset="0"/>
            </a:endParaRPr>
          </a:p>
          <a:p>
            <a:pPr marL="457200" indent="-457200">
              <a:buFont typeface="+mj-lt"/>
              <a:buAutoNum type="alphaLcPeriod"/>
            </a:pPr>
            <a:endParaRPr lang="en-US" sz="2400" dirty="0">
              <a:latin typeface="Times New Roman" pitchFamily="18" charset="0"/>
              <a:cs typeface="Times New Roman" pitchFamily="18" charset="0"/>
            </a:endParaRPr>
          </a:p>
          <a:p>
            <a:pPr marL="457200" indent="-457200">
              <a:lnSpc>
                <a:spcPct val="150000"/>
              </a:lnSpc>
            </a:pPr>
            <a:endParaRPr lang="en-US" sz="2400" dirty="0">
              <a:latin typeface="Times New Roman" pitchFamily="18" charset="0"/>
              <a:cs typeface="Times New Roman" pitchFamily="18" charset="0"/>
            </a:endParaRPr>
          </a:p>
          <a:p>
            <a:pPr marL="514350" indent="-514350"/>
            <a:endParaRPr lang="en-US"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914400"/>
            <a:ext cx="7772400" cy="4572000"/>
          </a:xfrm>
        </p:spPr>
        <p:txBody>
          <a:bodyPr>
            <a:normAutofit/>
          </a:bodyPr>
          <a:lstStyle/>
          <a:p>
            <a:pPr marL="457200" indent="-457200">
              <a:lnSpc>
                <a:spcPct val="150000"/>
              </a:lnSpc>
              <a:buNone/>
            </a:pPr>
            <a:r>
              <a:rPr lang="en-US" sz="2400" dirty="0">
                <a:latin typeface="Times New Roman" pitchFamily="18" charset="0"/>
                <a:cs typeface="Times New Roman" pitchFamily="18" charset="0"/>
              </a:rPr>
              <a:t>d.   Better oral hygiene is possible thereby reducing the risk of caries.</a:t>
            </a:r>
          </a:p>
          <a:p>
            <a:pPr marL="457200" indent="-457200">
              <a:lnSpc>
                <a:spcPct val="150000"/>
              </a:lnSpc>
              <a:buNone/>
            </a:pPr>
            <a:r>
              <a:rPr lang="en-US" sz="2400" dirty="0">
                <a:latin typeface="Times New Roman" pitchFamily="18" charset="0"/>
                <a:cs typeface="Times New Roman" pitchFamily="18" charset="0"/>
              </a:rPr>
              <a:t>e.   Health of investing tissue is preserved.</a:t>
            </a:r>
          </a:p>
          <a:p>
            <a:pPr marL="457200" indent="-457200">
              <a:lnSpc>
                <a:spcPct val="150000"/>
              </a:lnSpc>
              <a:buNone/>
            </a:pPr>
            <a:r>
              <a:rPr lang="en-US" sz="2400" dirty="0">
                <a:latin typeface="Times New Roman" pitchFamily="18" charset="0"/>
                <a:cs typeface="Times New Roman" pitchFamily="18" charset="0"/>
              </a:rPr>
              <a:t>f.    Lesser retention period is indicated at the completion of treatment.</a:t>
            </a:r>
          </a:p>
          <a:p>
            <a:pPr marL="457200" indent="-457200">
              <a:lnSpc>
                <a:spcPct val="150000"/>
              </a:lnSpc>
              <a:buNone/>
            </a:pPr>
            <a:r>
              <a:rPr lang="en-US" sz="2400" dirty="0">
                <a:latin typeface="Times New Roman" pitchFamily="18" charset="0"/>
                <a:cs typeface="Times New Roman" pitchFamily="18" charset="0"/>
              </a:rPr>
              <a:t>g.   More stable results obtained as the tooth material and arch length are in harmony.</a:t>
            </a:r>
          </a:p>
          <a:p>
            <a:pPr>
              <a:lnSpc>
                <a:spcPct val="150000"/>
              </a:lnSpc>
            </a:pP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
            <a:ext cx="8458200" cy="6553200"/>
          </a:xfrm>
        </p:spPr>
        <p:txBody>
          <a:bodyPr>
            <a:normAutofit/>
          </a:bodyPr>
          <a:lstStyle/>
          <a:p>
            <a:pPr>
              <a:buNone/>
            </a:pPr>
            <a:endParaRPr lang="en-US" sz="2800" b="1" dirty="0">
              <a:solidFill>
                <a:srgbClr val="FFFF00"/>
              </a:solidFill>
              <a:latin typeface="Times New Roman" pitchFamily="18" charset="0"/>
              <a:cs typeface="Times New Roman" pitchFamily="18" charset="0"/>
            </a:endParaRPr>
          </a:p>
          <a:p>
            <a:pPr>
              <a:lnSpc>
                <a:spcPct val="150000"/>
              </a:lnSpc>
              <a:buNone/>
            </a:pPr>
            <a:r>
              <a:rPr lang="en-US" sz="2800" b="1" dirty="0">
                <a:solidFill>
                  <a:srgbClr val="FFFF00"/>
                </a:solidFill>
                <a:latin typeface="Times New Roman" pitchFamily="18" charset="0"/>
                <a:cs typeface="Times New Roman" pitchFamily="18" charset="0"/>
              </a:rPr>
              <a:t>Disadvantages of serial extraction</a:t>
            </a:r>
          </a:p>
          <a:p>
            <a:pPr marL="525780" indent="-457200">
              <a:lnSpc>
                <a:spcPct val="150000"/>
              </a:lnSpc>
              <a:buFont typeface="+mj-lt"/>
              <a:buAutoNum type="alphaLcPeriod"/>
            </a:pPr>
            <a:r>
              <a:rPr lang="en-US" sz="2400" dirty="0">
                <a:latin typeface="Times New Roman" pitchFamily="18" charset="0"/>
                <a:cs typeface="Times New Roman" pitchFamily="18" charset="0"/>
              </a:rPr>
              <a:t>Serial extraction requires clinical judgement. There is no single approach that can be universally applied to all patients. Each patients has to be assessed and a suitable extraction timetable planned.  </a:t>
            </a:r>
          </a:p>
          <a:p>
            <a:pPr marL="525780" indent="-457200">
              <a:lnSpc>
                <a:spcPct val="150000"/>
              </a:lnSpc>
              <a:buFont typeface="+mj-lt"/>
              <a:buAutoNum type="alphaLcPeriod"/>
            </a:pPr>
            <a:r>
              <a:rPr lang="en-US" sz="2400" dirty="0">
                <a:latin typeface="Times New Roman" pitchFamily="18" charset="0"/>
                <a:cs typeface="Times New Roman" pitchFamily="18" charset="0"/>
              </a:rPr>
              <a:t>Treatment time is prolonged as the treatment  is carried out in stages spread over 2-3 years.</a:t>
            </a:r>
          </a:p>
          <a:p>
            <a:pPr marL="525780" indent="-457200">
              <a:lnSpc>
                <a:spcPct val="150000"/>
              </a:lnSpc>
              <a:buFont typeface="+mj-lt"/>
              <a:buAutoNum type="alphaLcPeriod"/>
            </a:pPr>
            <a:r>
              <a:rPr lang="en-US" sz="2400" dirty="0">
                <a:latin typeface="Times New Roman" pitchFamily="18" charset="0"/>
                <a:cs typeface="Times New Roman" pitchFamily="18" charset="0"/>
              </a:rPr>
              <a:t>It requires the patients to visit the dentist  often. thus patient co-operation is needed.</a:t>
            </a:r>
          </a:p>
          <a:p>
            <a:pPr marL="525780" indent="-457200">
              <a:buNone/>
            </a:pPr>
            <a:endParaRPr lang="en-US" sz="24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66800"/>
            <a:ext cx="7772400" cy="4572000"/>
          </a:xfrm>
        </p:spPr>
        <p:txBody>
          <a:bodyPr>
            <a:normAutofit fontScale="25000" lnSpcReduction="20000"/>
          </a:bodyPr>
          <a:lstStyle/>
          <a:p>
            <a:pPr marL="525780" indent="-457200">
              <a:lnSpc>
                <a:spcPct val="160000"/>
              </a:lnSpc>
              <a:buNone/>
            </a:pPr>
            <a:r>
              <a:rPr lang="en-US" sz="3200" dirty="0">
                <a:latin typeface="Times New Roman" pitchFamily="18" charset="0"/>
                <a:cs typeface="Times New Roman" pitchFamily="18" charset="0"/>
              </a:rPr>
              <a:t>d</a:t>
            </a:r>
            <a:r>
              <a:rPr lang="en-US" sz="7400" dirty="0">
                <a:latin typeface="Times New Roman" pitchFamily="18" charset="0"/>
                <a:cs typeface="Times New Roman" pitchFamily="18" charset="0"/>
              </a:rPr>
              <a:t>.    </a:t>
            </a:r>
            <a:r>
              <a:rPr lang="en-US" sz="9600" dirty="0">
                <a:latin typeface="Times New Roman" pitchFamily="18" charset="0"/>
                <a:cs typeface="Times New Roman" pitchFamily="18" charset="0"/>
              </a:rPr>
              <a:t>As extraction spaces are created that close gradually, the patient has a tendency of developing tongue thrust.</a:t>
            </a:r>
          </a:p>
          <a:p>
            <a:pPr marL="525780" indent="-457200">
              <a:lnSpc>
                <a:spcPct val="160000"/>
              </a:lnSpc>
              <a:buNone/>
            </a:pPr>
            <a:r>
              <a:rPr lang="en-US" sz="9600" dirty="0">
                <a:latin typeface="Times New Roman" pitchFamily="18" charset="0"/>
                <a:cs typeface="Times New Roman" pitchFamily="18" charset="0"/>
              </a:rPr>
              <a:t>e.  Extraction of buccal teeth can result in deepening of  the bite.</a:t>
            </a:r>
          </a:p>
          <a:p>
            <a:pPr marL="525780" indent="-457200">
              <a:lnSpc>
                <a:spcPct val="160000"/>
              </a:lnSpc>
              <a:buNone/>
            </a:pPr>
            <a:r>
              <a:rPr lang="en-US" sz="9600" dirty="0">
                <a:latin typeface="Times New Roman" pitchFamily="18" charset="0"/>
                <a:cs typeface="Times New Roman" pitchFamily="18" charset="0"/>
              </a:rPr>
              <a:t>f.   Ditching or space can exist between the    canine and second premolar.</a:t>
            </a:r>
          </a:p>
          <a:p>
            <a:pPr marL="525780" indent="-457200">
              <a:lnSpc>
                <a:spcPct val="160000"/>
              </a:lnSpc>
              <a:buNone/>
            </a:pPr>
            <a:r>
              <a:rPr lang="en-US" sz="9600" dirty="0">
                <a:latin typeface="Times New Roman" pitchFamily="18" charset="0"/>
                <a:cs typeface="Times New Roman" pitchFamily="18" charset="0"/>
              </a:rPr>
              <a:t>g.  The axial inclination of teeth at the termination of the serial extraction procedure may require correction.This necessitates short term fixed appliance therapy.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
            <a:ext cx="8458200" cy="6553200"/>
          </a:xfrm>
        </p:spPr>
        <p:txBody>
          <a:bodyPr>
            <a:normAutofit/>
          </a:bodyPr>
          <a:lstStyle/>
          <a:p>
            <a:pPr>
              <a:lnSpc>
                <a:spcPct val="150000"/>
              </a:lnSpc>
              <a:buNone/>
            </a:pPr>
            <a:r>
              <a:rPr lang="en-US" sz="2800" b="1" dirty="0">
                <a:solidFill>
                  <a:srgbClr val="FFFF00"/>
                </a:solidFill>
                <a:latin typeface="Times New Roman" pitchFamily="18" charset="0"/>
                <a:cs typeface="Times New Roman" pitchFamily="18" charset="0"/>
              </a:rPr>
              <a:t>Diagnostic procedure</a:t>
            </a:r>
            <a:endParaRPr lang="en-US" sz="2400" dirty="0">
              <a:latin typeface="Times New Roman" pitchFamily="18" charset="0"/>
              <a:cs typeface="Times New Roman" pitchFamily="18" charset="0"/>
            </a:endParaRPr>
          </a:p>
          <a:p>
            <a:pPr>
              <a:lnSpc>
                <a:spcPct val="150000"/>
              </a:lnSpc>
              <a:buFont typeface="Wingdings" pitchFamily="2" charset="2"/>
              <a:buChar char="q"/>
            </a:pPr>
            <a:r>
              <a:rPr lang="en-US" sz="2400" dirty="0">
                <a:latin typeface="Times New Roman" pitchFamily="18" charset="0"/>
                <a:cs typeface="Times New Roman" pitchFamily="18" charset="0"/>
              </a:rPr>
              <a:t>    The diagnostic exercise prior to treatment should involve comprehensive assessment of dental, skeletal and soft tissues.       A tooth material – arch length discrepancy must ideally exist.</a:t>
            </a:r>
          </a:p>
          <a:p>
            <a:pPr>
              <a:lnSpc>
                <a:spcPct val="150000"/>
              </a:lnSpc>
              <a:buNone/>
            </a:pPr>
            <a:r>
              <a:rPr lang="en-US" sz="2400" dirty="0">
                <a:latin typeface="Times New Roman" pitchFamily="18" charset="0"/>
                <a:cs typeface="Times New Roman" pitchFamily="18" charset="0"/>
              </a:rPr>
              <a:t>    According to many authors, an arch length deficiency of not less than 5-7mm should exist to undertake this procedure.</a:t>
            </a:r>
          </a:p>
          <a:p>
            <a:pPr>
              <a:lnSpc>
                <a:spcPct val="150000"/>
              </a:lnSpc>
              <a:buFont typeface="Wingdings" pitchFamily="2" charset="2"/>
              <a:buChar char="q"/>
            </a:pPr>
            <a:r>
              <a:rPr lang="en-US" sz="2400" dirty="0">
                <a:latin typeface="Times New Roman" pitchFamily="18" charset="0"/>
                <a:cs typeface="Times New Roman" pitchFamily="18" charset="0"/>
              </a:rPr>
              <a:t>    Study model analysis should be carried out to determine the arch length discrepancy. Carey’s analysis in the lower arch and arch perimeter analysis in the upper arch should be carried out.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534400" cy="5632311"/>
          </a:xfrm>
          <a:prstGeom prst="rect">
            <a:avLst/>
          </a:prstGeom>
        </p:spPr>
        <p:txBody>
          <a:bodyPr wrap="square">
            <a:spAutoFit/>
          </a:bodyPr>
          <a:lstStyle/>
          <a:p>
            <a:pPr>
              <a:lnSpc>
                <a:spcPct val="150000"/>
              </a:lnSpc>
              <a:buFont typeface="Wingdings" pitchFamily="2" charset="2"/>
              <a:buChar char="q"/>
            </a:pPr>
            <a:r>
              <a:rPr lang="en-US" sz="2400" dirty="0">
                <a:latin typeface="Times New Roman" pitchFamily="18" charset="0"/>
                <a:cs typeface="Times New Roman" pitchFamily="18" charset="0"/>
              </a:rPr>
              <a:t>  Study model analysis should be carried out to determine the  arch length discrepancy. Carey’s analysis in the lower arch and arch perimeter analysis in the upper arch should be carried out.</a:t>
            </a:r>
          </a:p>
          <a:p>
            <a:pPr>
              <a:lnSpc>
                <a:spcPct val="150000"/>
              </a:lnSpc>
              <a:buFont typeface="Wingdings" pitchFamily="2" charset="2"/>
              <a:buChar char="q"/>
            </a:pPr>
            <a:r>
              <a:rPr lang="en-US" sz="2400" dirty="0">
                <a:latin typeface="Times New Roman" pitchFamily="18" charset="0"/>
                <a:cs typeface="Times New Roman" pitchFamily="18" charset="0"/>
              </a:rPr>
              <a:t>  Mixed dentition analysis helps in determining the space required for the erupting buccal teeth. The eruption status of the dentition is evaluated from an O.P.G.</a:t>
            </a:r>
          </a:p>
          <a:p>
            <a:pPr>
              <a:lnSpc>
                <a:spcPct val="150000"/>
              </a:lnSpc>
              <a:buFont typeface="Wingdings" pitchFamily="2" charset="2"/>
              <a:buChar char="q"/>
            </a:pPr>
            <a:r>
              <a:rPr lang="en-US" sz="2400" dirty="0">
                <a:latin typeface="Times New Roman" pitchFamily="18" charset="0"/>
                <a:cs typeface="Times New Roman" pitchFamily="18" charset="0"/>
              </a:rPr>
              <a:t>  The skeletal tissue assessment should involve comprehensive        cephalometric examination to study underlying skeletal relations.    The soft tissue assessment by clinical examination and cephalograms help in the diagnosis.</a:t>
            </a: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
            <a:ext cx="8458200" cy="6553200"/>
          </a:xfrm>
        </p:spPr>
        <p:txBody>
          <a:bodyPr>
            <a:normAutofit fontScale="70000" lnSpcReduction="20000"/>
          </a:bodyPr>
          <a:lstStyle/>
          <a:p>
            <a:pPr>
              <a:lnSpc>
                <a:spcPct val="150000"/>
              </a:lnSpc>
              <a:buNone/>
            </a:pPr>
            <a:r>
              <a:rPr lang="en-US" sz="4000" b="1" dirty="0">
                <a:solidFill>
                  <a:srgbClr val="FFFF00"/>
                </a:solidFill>
                <a:latin typeface="Times New Roman" pitchFamily="18" charset="0"/>
                <a:cs typeface="Times New Roman" pitchFamily="18" charset="0"/>
              </a:rPr>
              <a:t>Procedure</a:t>
            </a:r>
          </a:p>
          <a:p>
            <a:pPr>
              <a:lnSpc>
                <a:spcPct val="150000"/>
              </a:lnSpc>
              <a:buNone/>
            </a:pPr>
            <a:r>
              <a:rPr lang="en-US" sz="3400" dirty="0">
                <a:latin typeface="Times New Roman" pitchFamily="18" charset="0"/>
                <a:cs typeface="Times New Roman" pitchFamily="18" charset="0"/>
              </a:rPr>
              <a:t>A  number  of  methods  or  sequences  of  extraction  have  been  described .</a:t>
            </a:r>
          </a:p>
          <a:p>
            <a:pPr>
              <a:lnSpc>
                <a:spcPct val="150000"/>
              </a:lnSpc>
              <a:buNone/>
            </a:pPr>
            <a:r>
              <a:rPr lang="en-US" sz="3400" dirty="0">
                <a:latin typeface="Times New Roman" pitchFamily="18" charset="0"/>
                <a:cs typeface="Times New Roman" pitchFamily="18" charset="0"/>
              </a:rPr>
              <a:t>Three of the popular methods are:</a:t>
            </a:r>
          </a:p>
          <a:p>
            <a:pPr marL="525780" indent="-457200">
              <a:lnSpc>
                <a:spcPct val="150000"/>
              </a:lnSpc>
              <a:buFont typeface="+mj-lt"/>
              <a:buAutoNum type="alphaLcPeriod"/>
            </a:pPr>
            <a:r>
              <a:rPr lang="en-US" sz="3400" dirty="0">
                <a:latin typeface="Times New Roman" pitchFamily="18" charset="0"/>
                <a:cs typeface="Times New Roman" pitchFamily="18" charset="0"/>
              </a:rPr>
              <a:t>Dewel’s method</a:t>
            </a:r>
          </a:p>
          <a:p>
            <a:pPr marL="525780" indent="-457200">
              <a:lnSpc>
                <a:spcPct val="150000"/>
              </a:lnSpc>
              <a:buFont typeface="+mj-lt"/>
              <a:buAutoNum type="alphaLcPeriod"/>
            </a:pPr>
            <a:r>
              <a:rPr lang="en-US" sz="3400" dirty="0">
                <a:latin typeface="Times New Roman" pitchFamily="18" charset="0"/>
                <a:cs typeface="Times New Roman" pitchFamily="18" charset="0"/>
              </a:rPr>
              <a:t>Tweed’s method</a:t>
            </a:r>
          </a:p>
          <a:p>
            <a:pPr marL="525780" indent="-457200">
              <a:lnSpc>
                <a:spcPct val="150000"/>
              </a:lnSpc>
              <a:buFont typeface="+mj-lt"/>
              <a:buAutoNum type="alphaLcPeriod"/>
            </a:pPr>
            <a:r>
              <a:rPr lang="en-US" sz="3400" dirty="0">
                <a:latin typeface="Times New Roman" pitchFamily="18" charset="0"/>
                <a:cs typeface="Times New Roman" pitchFamily="18" charset="0"/>
              </a:rPr>
              <a:t>Nance method</a:t>
            </a:r>
          </a:p>
          <a:p>
            <a:pPr marL="525780" indent="-457200">
              <a:lnSpc>
                <a:spcPct val="150000"/>
              </a:lnSpc>
              <a:buNone/>
            </a:pPr>
            <a:endParaRPr lang="en-US" sz="3400" dirty="0">
              <a:latin typeface="Times New Roman" pitchFamily="18" charset="0"/>
              <a:cs typeface="Times New Roman" pitchFamily="18" charset="0"/>
            </a:endParaRPr>
          </a:p>
          <a:p>
            <a:pPr marL="525780" indent="-457200">
              <a:lnSpc>
                <a:spcPct val="170000"/>
              </a:lnSpc>
              <a:buNone/>
            </a:pPr>
            <a:r>
              <a:rPr lang="en-US" sz="3400" dirty="0">
                <a:latin typeface="Times New Roman" pitchFamily="18" charset="0"/>
                <a:cs typeface="Times New Roman" pitchFamily="18" charset="0"/>
              </a:rPr>
              <a:t>    </a:t>
            </a:r>
            <a:r>
              <a:rPr lang="en-US" sz="4000" dirty="0">
                <a:solidFill>
                  <a:schemeClr val="tx2">
                    <a:lumMod val="50000"/>
                  </a:schemeClr>
                </a:solidFill>
                <a:latin typeface="Times New Roman" pitchFamily="18" charset="0"/>
                <a:cs typeface="Times New Roman" pitchFamily="18" charset="0"/>
              </a:rPr>
              <a:t>Dewel’s method</a:t>
            </a:r>
            <a:r>
              <a:rPr lang="en-US" sz="3400" dirty="0">
                <a:solidFill>
                  <a:schemeClr val="tx2">
                    <a:lumMod val="50000"/>
                  </a:schemeClr>
                </a:solidFill>
                <a:latin typeface="Times New Roman" pitchFamily="18" charset="0"/>
                <a:cs typeface="Times New Roman" pitchFamily="18" charset="0"/>
              </a:rPr>
              <a:t>: </a:t>
            </a:r>
            <a:r>
              <a:rPr lang="en-US" sz="3400" dirty="0">
                <a:latin typeface="Times New Roman" pitchFamily="18" charset="0"/>
                <a:cs typeface="Times New Roman" pitchFamily="18" charset="0"/>
              </a:rPr>
              <a:t>Dewel has proposed a 3 step serial extraction procedure.  In the first step the deciduous canines are extracted to create space for the alignment of the incisors.</a:t>
            </a:r>
            <a:endParaRPr lang="en-US" sz="3400" dirty="0">
              <a:solidFill>
                <a:schemeClr val="tx2">
                  <a:lumMod val="50000"/>
                </a:schemeClr>
              </a:solidFill>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458200" cy="6858000"/>
          </a:xfrm>
        </p:spPr>
        <p:txBody>
          <a:bodyPr>
            <a:normAutofit fontScale="40000" lnSpcReduction="20000"/>
          </a:bodyPr>
          <a:lstStyle/>
          <a:p>
            <a:pPr>
              <a:lnSpc>
                <a:spcPct val="170000"/>
              </a:lnSpc>
              <a:buFont typeface="Wingdings" pitchFamily="2" charset="2"/>
              <a:buChar char="q"/>
            </a:pPr>
            <a:r>
              <a:rPr lang="en-US" sz="6000" dirty="0">
                <a:latin typeface="Times New Roman" pitchFamily="18" charset="0"/>
                <a:cs typeface="Times New Roman" pitchFamily="18" charset="0"/>
              </a:rPr>
              <a:t>     This step is carried out at 8-9 years of age. A year later, the deciduous first molars are extracted so that the eruption of first premolars is accelerated. This is followed by the extraction of erupting first premolars to permit the permanent canines to erupt in their place.                 </a:t>
            </a:r>
            <a:r>
              <a:rPr lang="en-US" sz="6000" dirty="0">
                <a:solidFill>
                  <a:schemeClr val="tx2">
                    <a:lumMod val="50000"/>
                  </a:schemeClr>
                </a:solidFill>
                <a:latin typeface="Times New Roman" pitchFamily="18" charset="0"/>
                <a:cs typeface="Times New Roman" pitchFamily="18" charset="0"/>
              </a:rPr>
              <a:t>              </a:t>
            </a:r>
          </a:p>
          <a:p>
            <a:pPr>
              <a:lnSpc>
                <a:spcPct val="170000"/>
              </a:lnSpc>
              <a:buFont typeface="Wingdings" pitchFamily="2" charset="2"/>
              <a:buChar char="q"/>
            </a:pPr>
            <a:r>
              <a:rPr lang="en-US" sz="6000" dirty="0">
                <a:solidFill>
                  <a:schemeClr val="tx2">
                    <a:lumMod val="50000"/>
                  </a:schemeClr>
                </a:solidFill>
                <a:latin typeface="Times New Roman" pitchFamily="18" charset="0"/>
                <a:cs typeface="Times New Roman" pitchFamily="18" charset="0"/>
              </a:rPr>
              <a:t>      </a:t>
            </a:r>
            <a:r>
              <a:rPr lang="en-US" sz="6000" dirty="0">
                <a:latin typeface="Times New Roman" pitchFamily="18" charset="0"/>
                <a:cs typeface="Times New Roman" pitchFamily="18" charset="0"/>
              </a:rPr>
              <a:t>In some cases a modified Dewel’s technique is followed                  wherein the first premolars are enucleated at the time of extraction of the first deciduous molars. This is frequently necessary in the mandibular arch where the canines often erupt  before the first premolars.</a:t>
            </a:r>
          </a:p>
          <a:p>
            <a:pPr>
              <a:lnSpc>
                <a:spcPct val="150000"/>
              </a:lnSpc>
              <a:buNone/>
            </a:pPr>
            <a:endParaRPr lang="en-US" sz="2400" dirty="0">
              <a:latin typeface="Times New Roman" pitchFamily="18" charset="0"/>
              <a:cs typeface="Times New Roman" pitchFamily="18" charset="0"/>
            </a:endParaRPr>
          </a:p>
          <a:p>
            <a:pPr>
              <a:lnSpc>
                <a:spcPct val="150000"/>
              </a:lnSpc>
              <a:buNone/>
            </a:pPr>
            <a:endParaRPr lang="en-US" sz="2400" dirty="0">
              <a:latin typeface="Times New Roman" pitchFamily="18" charset="0"/>
              <a:cs typeface="Times New Roman" pitchFamily="18" charset="0"/>
            </a:endParaRPr>
          </a:p>
          <a:p>
            <a:pPr>
              <a:buNone/>
            </a:pPr>
            <a:r>
              <a:rPr lang="en-US" sz="3200" dirty="0">
                <a:latin typeface="Times New Roman" pitchFamily="18" charset="0"/>
                <a:cs typeface="Times New Roman" pitchFamily="18" charset="0"/>
              </a:rPr>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225617" y="1458435"/>
            <a:ext cx="6945086" cy="827318"/>
          </a:xfrm>
        </p:spPr>
        <p:txBody>
          <a:bodyPr>
            <a:normAutofit/>
          </a:bodyPr>
          <a:lstStyle/>
          <a:p>
            <a:pPr algn="ctr"/>
            <a:r>
              <a:rPr lang="en-US" b="1" dirty="0" smtClean="0">
                <a:solidFill>
                  <a:schemeClr val="tx1"/>
                </a:solidFill>
                <a:effectLst/>
                <a:latin typeface="Times New Roman" panose="02020603050405020304" pitchFamily="18" charset="0"/>
                <a:cs typeface="Times New Roman" panose="02020603050405020304" pitchFamily="18" charset="0"/>
              </a:rPr>
              <a:t>Specific learning Objectives </a:t>
            </a:r>
            <a:endParaRPr lang="en-US" sz="2325" b="1" dirty="0">
              <a:latin typeface="Times New Roman" panose="02020603050405020304" pitchFamily="18"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443107134"/>
              </p:ext>
            </p:extLst>
          </p:nvPr>
        </p:nvGraphicFramePr>
        <p:xfrm>
          <a:off x="1904999" y="2645769"/>
          <a:ext cx="6144906" cy="3154680"/>
        </p:xfrm>
        <a:graphic>
          <a:graphicData uri="http://schemas.openxmlformats.org/drawingml/2006/table">
            <a:tbl>
              <a:tblPr firstRow="1" bandRow="1">
                <a:tableStyleId>{5C22544A-7EE6-4342-B048-85BDC9FD1C3A}</a:tableStyleId>
              </a:tblPr>
              <a:tblGrid>
                <a:gridCol w="2048302">
                  <a:extLst>
                    <a:ext uri="{9D8B030D-6E8A-4147-A177-3AD203B41FA5}">
                      <a16:colId xmlns:a16="http://schemas.microsoft.com/office/drawing/2014/main" val="3835478058"/>
                    </a:ext>
                  </a:extLst>
                </a:gridCol>
                <a:gridCol w="2048302">
                  <a:extLst>
                    <a:ext uri="{9D8B030D-6E8A-4147-A177-3AD203B41FA5}">
                      <a16:colId xmlns:a16="http://schemas.microsoft.com/office/drawing/2014/main" val="3652206149"/>
                    </a:ext>
                  </a:extLst>
                </a:gridCol>
                <a:gridCol w="2048302">
                  <a:extLst>
                    <a:ext uri="{9D8B030D-6E8A-4147-A177-3AD203B41FA5}">
                      <a16:colId xmlns:a16="http://schemas.microsoft.com/office/drawing/2014/main" val="3828276593"/>
                    </a:ext>
                  </a:extLst>
                </a:gridCol>
              </a:tblGrid>
              <a:tr h="278130">
                <a:tc>
                  <a:txBody>
                    <a:bodyPr/>
                    <a:lstStyle/>
                    <a:p>
                      <a:pPr algn="ctr"/>
                      <a:r>
                        <a:rPr lang="en-US" sz="1800" dirty="0" smtClean="0"/>
                        <a:t>CORE AREAS</a:t>
                      </a:r>
                      <a:endParaRPr lang="en-US" sz="1800" dirty="0"/>
                    </a:p>
                  </a:txBody>
                  <a:tcPr marL="68580" marR="68580" marT="34290" marB="34290"/>
                </a:tc>
                <a:tc>
                  <a:txBody>
                    <a:bodyPr/>
                    <a:lstStyle/>
                    <a:p>
                      <a:pPr algn="ctr"/>
                      <a:r>
                        <a:rPr lang="en-US" sz="1800" dirty="0" smtClean="0"/>
                        <a:t>DOMAIN</a:t>
                      </a:r>
                      <a:endParaRPr lang="en-US" sz="1800" dirty="0"/>
                    </a:p>
                  </a:txBody>
                  <a:tcPr marL="68580" marR="68580" marT="34290" marB="34290"/>
                </a:tc>
                <a:tc>
                  <a:txBody>
                    <a:bodyPr/>
                    <a:lstStyle/>
                    <a:p>
                      <a:pPr algn="ctr"/>
                      <a:r>
                        <a:rPr lang="en-US" sz="1800" dirty="0" smtClean="0"/>
                        <a:t>CATEGORY</a:t>
                      </a:r>
                      <a:endParaRPr lang="en-US" sz="1800" dirty="0"/>
                    </a:p>
                  </a:txBody>
                  <a:tcPr marL="68580" marR="68580" marT="34290" marB="34290"/>
                </a:tc>
                <a:extLst>
                  <a:ext uri="{0D108BD9-81ED-4DB2-BD59-A6C34878D82A}">
                    <a16:rowId xmlns:a16="http://schemas.microsoft.com/office/drawing/2014/main" val="3303900876"/>
                  </a:ext>
                </a:extLst>
              </a:tr>
              <a:tr h="278130">
                <a:tc>
                  <a:txBody>
                    <a:bodyPr/>
                    <a:lstStyle/>
                    <a:p>
                      <a:r>
                        <a:rPr lang="en-IN" sz="1800" dirty="0" smtClean="0"/>
                        <a:t>DEFINITION &amp; PROCEDURES</a:t>
                      </a:r>
                      <a:endParaRPr lang="en-US" sz="1800" dirty="0"/>
                    </a:p>
                  </a:txBody>
                  <a:tcPr marL="68580" marR="68580" marT="34290" marB="34290"/>
                </a:tc>
                <a:tc>
                  <a:txBody>
                    <a:bodyPr/>
                    <a:lstStyle/>
                    <a:p>
                      <a:r>
                        <a:rPr lang="en-US" sz="1800" dirty="0" smtClean="0"/>
                        <a:t>AFFECTIVE</a:t>
                      </a:r>
                      <a:endParaRPr lang="en-US" sz="1800" dirty="0"/>
                    </a:p>
                  </a:txBody>
                  <a:tcPr marL="68580" marR="68580" marT="34290" marB="34290"/>
                </a:tc>
                <a:tc>
                  <a:txBody>
                    <a:bodyPr/>
                    <a:lstStyle/>
                    <a:p>
                      <a:r>
                        <a:rPr lang="en-US" sz="1800" dirty="0" smtClean="0"/>
                        <a:t>DESIRE TO KNOW</a:t>
                      </a:r>
                      <a:endParaRPr lang="en-US" sz="1800" dirty="0"/>
                    </a:p>
                  </a:txBody>
                  <a:tcPr marL="68580" marR="68580" marT="34290" marB="34290"/>
                </a:tc>
                <a:extLst>
                  <a:ext uri="{0D108BD9-81ED-4DB2-BD59-A6C34878D82A}">
                    <a16:rowId xmlns:a16="http://schemas.microsoft.com/office/drawing/2014/main" val="4062821912"/>
                  </a:ext>
                </a:extLst>
              </a:tr>
              <a:tr h="278130">
                <a:tc>
                  <a:txBody>
                    <a:bodyPr/>
                    <a:lstStyle/>
                    <a:p>
                      <a:r>
                        <a:rPr lang="en-IN" sz="1800" dirty="0" smtClean="0"/>
                        <a:t>SERIAL EXTRACTION</a:t>
                      </a:r>
                      <a:endParaRPr lang="en-US" sz="1800" dirty="0"/>
                    </a:p>
                  </a:txBody>
                  <a:tcPr marL="68580" marR="68580" marT="34290" marB="34290"/>
                </a:tc>
                <a:tc>
                  <a:txBody>
                    <a:bodyPr/>
                    <a:lstStyle/>
                    <a:p>
                      <a:r>
                        <a:rPr lang="en-US" sz="1800" dirty="0" smtClean="0"/>
                        <a:t>PSYCOMOTOR</a:t>
                      </a:r>
                      <a:endParaRPr lang="en-US" sz="18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MUST KNOW</a:t>
                      </a:r>
                    </a:p>
                  </a:txBody>
                  <a:tcPr marL="68580" marR="68580" marT="34290" marB="34290"/>
                </a:tc>
                <a:extLst>
                  <a:ext uri="{0D108BD9-81ED-4DB2-BD59-A6C34878D82A}">
                    <a16:rowId xmlns:a16="http://schemas.microsoft.com/office/drawing/2014/main" val="1545171783"/>
                  </a:ext>
                </a:extLst>
              </a:tr>
              <a:tr h="278130">
                <a:tc>
                  <a:txBody>
                    <a:bodyPr/>
                    <a:lstStyle/>
                    <a:p>
                      <a:r>
                        <a:rPr lang="en-IN" sz="1800" dirty="0" smtClean="0"/>
                        <a:t>INTERCEPTION OF HABITS</a:t>
                      </a:r>
                      <a:endParaRPr lang="en-US" sz="1800" dirty="0"/>
                    </a:p>
                  </a:txBody>
                  <a:tcPr marL="68580" marR="68580" marT="34290" marB="34290"/>
                </a:tc>
                <a:tc>
                  <a:txBody>
                    <a:bodyPr/>
                    <a:lstStyle/>
                    <a:p>
                      <a:r>
                        <a:rPr lang="en-US" sz="1800" dirty="0" smtClean="0"/>
                        <a:t>COGNITIVE</a:t>
                      </a:r>
                      <a:endParaRPr lang="en-US" sz="1800" dirty="0"/>
                    </a:p>
                  </a:txBody>
                  <a:tcPr marL="68580" marR="68580" marT="34290" marB="34290"/>
                </a:tc>
                <a:tc>
                  <a:txBody>
                    <a:bodyPr/>
                    <a:lstStyle/>
                    <a:p>
                      <a:r>
                        <a:rPr lang="en-US" sz="1800" dirty="0" smtClean="0"/>
                        <a:t>MUST KNOW</a:t>
                      </a:r>
                      <a:endParaRPr lang="en-US" sz="1800" dirty="0"/>
                    </a:p>
                  </a:txBody>
                  <a:tcPr marL="68580" marR="68580" marT="34290" marB="34290"/>
                </a:tc>
                <a:extLst>
                  <a:ext uri="{0D108BD9-81ED-4DB2-BD59-A6C34878D82A}">
                    <a16:rowId xmlns:a16="http://schemas.microsoft.com/office/drawing/2014/main" val="218556853"/>
                  </a:ext>
                </a:extLst>
              </a:tr>
              <a:tr h="278130">
                <a:tc>
                  <a:txBody>
                    <a:bodyPr/>
                    <a:lstStyle/>
                    <a:p>
                      <a:r>
                        <a:rPr lang="en-IN" sz="1800" dirty="0" smtClean="0"/>
                        <a:t>SPACE REGAINING</a:t>
                      </a:r>
                      <a:endParaRPr lang="en-US" sz="18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smtClean="0">
                          <a:ln>
                            <a:noFill/>
                          </a:ln>
                          <a:solidFill>
                            <a:prstClr val="black"/>
                          </a:solidFill>
                          <a:effectLst/>
                          <a:uLnTx/>
                          <a:uFillTx/>
                          <a:latin typeface="Corbel"/>
                          <a:ea typeface="+mn-ea"/>
                          <a:cs typeface="+mn-cs"/>
                        </a:rPr>
                        <a:t>PSYCOMOTOR</a:t>
                      </a:r>
                      <a:endParaRPr kumimoji="0" lang="en-US" sz="1800" b="0" i="0" u="none" strike="noStrike" kern="1200" cap="none" spc="0" normalizeH="0" baseline="0" noProof="0" dirty="0">
                        <a:ln>
                          <a:noFill/>
                        </a:ln>
                        <a:solidFill>
                          <a:prstClr val="black"/>
                        </a:solidFill>
                        <a:effectLst/>
                        <a:uLnTx/>
                        <a:uFillTx/>
                        <a:latin typeface="Corbel"/>
                        <a:ea typeface="+mn-ea"/>
                        <a:cs typeface="+mn-cs"/>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MUST KNOW</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68580" marR="68580" marT="34290" marB="34290"/>
                </a:tc>
                <a:extLst>
                  <a:ext uri="{0D108BD9-81ED-4DB2-BD59-A6C34878D82A}">
                    <a16:rowId xmlns:a16="http://schemas.microsoft.com/office/drawing/2014/main" val="158370348"/>
                  </a:ext>
                </a:extLst>
              </a:tr>
              <a:tr h="278130">
                <a:tc>
                  <a:txBody>
                    <a:bodyPr/>
                    <a:lstStyle/>
                    <a:p>
                      <a:r>
                        <a:rPr lang="en-US" sz="1800" dirty="0" smtClean="0"/>
                        <a:t>MUSCLE EXERCISES</a:t>
                      </a:r>
                      <a:endParaRPr lang="en-US" sz="18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orbel"/>
                          <a:ea typeface="+mn-ea"/>
                          <a:cs typeface="+mn-cs"/>
                        </a:rPr>
                        <a:t>PSYCOMOTOR</a:t>
                      </a:r>
                      <a:endParaRPr kumimoji="0" lang="en-US" sz="1800" b="0" i="0" u="none" strike="noStrike" kern="1200" cap="none" spc="0" normalizeH="0" baseline="0" noProof="0" dirty="0">
                        <a:ln>
                          <a:noFill/>
                        </a:ln>
                        <a:solidFill>
                          <a:prstClr val="black"/>
                        </a:solidFill>
                        <a:effectLst/>
                        <a:uLnTx/>
                        <a:uFillTx/>
                        <a:latin typeface="Corbel"/>
                        <a:ea typeface="+mn-ea"/>
                        <a:cs typeface="+mn-cs"/>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MUST KNOW</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68580" marR="68580" marT="34290" marB="34290"/>
                </a:tc>
                <a:extLst>
                  <a:ext uri="{0D108BD9-81ED-4DB2-BD59-A6C34878D82A}">
                    <a16:rowId xmlns:a16="http://schemas.microsoft.com/office/drawing/2014/main" val="1654817772"/>
                  </a:ext>
                </a:extLst>
              </a:tr>
            </a:tbl>
          </a:graphicData>
        </a:graphic>
      </p:graphicFrame>
    </p:spTree>
    <p:extLst>
      <p:ext uri="{BB962C8B-B14F-4D97-AF65-F5344CB8AC3E}">
        <p14:creationId xmlns:p14="http://schemas.microsoft.com/office/powerpoint/2010/main" val="13614705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New Doc 2019-12-18 18.44.04_1.jpg"/>
          <p:cNvPicPr>
            <a:picLocks noGrp="1" noChangeAspect="1"/>
          </p:cNvPicPr>
          <p:nvPr>
            <p:ph idx="1"/>
          </p:nvPr>
        </p:nvPicPr>
        <p:blipFill>
          <a:blip r:embed="rId2" cstate="print"/>
          <a:stretch>
            <a:fillRect/>
          </a:stretch>
        </p:blipFill>
        <p:spPr>
          <a:xfrm>
            <a:off x="762000" y="116031"/>
            <a:ext cx="7848600" cy="6686056"/>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458200" cy="6477000"/>
          </a:xfrm>
        </p:spPr>
        <p:txBody>
          <a:bodyPr>
            <a:normAutofit lnSpcReduction="10000"/>
          </a:bodyPr>
          <a:lstStyle/>
          <a:p>
            <a:pPr>
              <a:lnSpc>
                <a:spcPct val="150000"/>
              </a:lnSpc>
              <a:buNone/>
            </a:pPr>
            <a:r>
              <a:rPr lang="en-US" sz="2800" dirty="0">
                <a:solidFill>
                  <a:schemeClr val="tx2">
                    <a:lumMod val="50000"/>
                  </a:schemeClr>
                </a:solidFill>
                <a:latin typeface="Times New Roman" pitchFamily="18" charset="0"/>
                <a:cs typeface="Times New Roman" pitchFamily="18" charset="0"/>
              </a:rPr>
              <a:t>Tweed’s method: </a:t>
            </a:r>
            <a:r>
              <a:rPr lang="en-US" sz="2400" dirty="0">
                <a:latin typeface="Times New Roman" pitchFamily="18" charset="0"/>
                <a:cs typeface="Times New Roman" pitchFamily="18" charset="0"/>
              </a:rPr>
              <a:t>This method involves the extraction of the deciduous first molars around 8 years of age. This is followed by the extraction of the extraction of the first premolars and the deciduous canine simultaneously.</a:t>
            </a:r>
          </a:p>
          <a:p>
            <a:pPr>
              <a:lnSpc>
                <a:spcPct val="150000"/>
              </a:lnSpc>
              <a:buNone/>
            </a:pPr>
            <a:r>
              <a:rPr lang="en-US" sz="2800" dirty="0">
                <a:solidFill>
                  <a:schemeClr val="tx2">
                    <a:lumMod val="50000"/>
                  </a:schemeClr>
                </a:solidFill>
                <a:latin typeface="Times New Roman" pitchFamily="18" charset="0"/>
                <a:cs typeface="Times New Roman" pitchFamily="18" charset="0"/>
              </a:rPr>
              <a:t>Nance method: </a:t>
            </a:r>
            <a:r>
              <a:rPr lang="en-US" sz="2400" dirty="0">
                <a:latin typeface="Times New Roman" pitchFamily="18" charset="0"/>
                <a:cs typeface="Times New Roman" pitchFamily="18" charset="0"/>
              </a:rPr>
              <a:t>This is similar to Tweed’s technique and involves the extraction of the deciduous first molars followed by the extraction of the first premolars and the deciduous canines.</a:t>
            </a:r>
          </a:p>
          <a:p>
            <a:pPr>
              <a:lnSpc>
                <a:spcPct val="150000"/>
              </a:lnSpc>
              <a:buNone/>
            </a:pPr>
            <a:r>
              <a:rPr lang="en-US" sz="2800" dirty="0">
                <a:solidFill>
                  <a:srgbClr val="FFFF00"/>
                </a:solidFill>
                <a:latin typeface="Times New Roman" pitchFamily="18" charset="0"/>
                <a:cs typeface="Times New Roman" pitchFamily="18" charset="0"/>
              </a:rPr>
              <a:t>Post serial extraction fixed therapy</a:t>
            </a:r>
          </a:p>
          <a:p>
            <a:pPr>
              <a:lnSpc>
                <a:spcPct val="150000"/>
              </a:lnSpc>
              <a:buNone/>
            </a:pPr>
            <a:r>
              <a:rPr lang="en-US" sz="2400" dirty="0">
                <a:latin typeface="Times New Roman" pitchFamily="18" charset="0"/>
                <a:cs typeface="Times New Roman" pitchFamily="18" charset="0"/>
              </a:rPr>
              <a:t>Most cases of serial extraction need fixed appliance therapy for the</a:t>
            </a:r>
          </a:p>
          <a:p>
            <a:pPr>
              <a:lnSpc>
                <a:spcPct val="150000"/>
              </a:lnSpc>
              <a:buNone/>
            </a:pPr>
            <a:r>
              <a:rPr lang="en-US" sz="2400" dirty="0">
                <a:latin typeface="Times New Roman" pitchFamily="18" charset="0"/>
                <a:cs typeface="Times New Roman" pitchFamily="18" charset="0"/>
              </a:rPr>
              <a:t>correction  of axial inclination and detailing of occlusion.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New Doc 2019-12-18 18.44.04_2.jpg"/>
          <p:cNvPicPr>
            <a:picLocks noGrp="1" noChangeAspect="1"/>
          </p:cNvPicPr>
          <p:nvPr>
            <p:ph idx="1"/>
          </p:nvPr>
        </p:nvPicPr>
        <p:blipFill>
          <a:blip r:embed="rId2" cstate="print"/>
          <a:stretch>
            <a:fillRect/>
          </a:stretch>
        </p:blipFill>
        <p:spPr>
          <a:xfrm>
            <a:off x="2743200" y="381000"/>
            <a:ext cx="3886200" cy="609600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4918F-F378-C04F-8806-4167164FCCFC}"/>
              </a:ext>
            </a:extLst>
          </p:cNvPr>
          <p:cNvSpPr>
            <a:spLocks noGrp="1"/>
          </p:cNvSpPr>
          <p:nvPr>
            <p:ph type="title"/>
          </p:nvPr>
        </p:nvSpPr>
        <p:spPr>
          <a:xfrm>
            <a:off x="685800" y="161636"/>
            <a:ext cx="8294255" cy="755689"/>
          </a:xfrm>
        </p:spPr>
        <p:txBody>
          <a:bodyPr/>
          <a:lstStyle/>
          <a:p>
            <a:r>
              <a:rPr lang="en-IN" sz="4500" dirty="0">
                <a:latin typeface="Algerian" pitchFamily="82" charset="77"/>
              </a:rPr>
              <a:t>                 SUMMARY</a:t>
            </a:r>
            <a:endParaRPr lang="en-US" sz="4500" dirty="0">
              <a:latin typeface="Algerian" pitchFamily="82" charset="77"/>
            </a:endParaRPr>
          </a:p>
        </p:txBody>
      </p:sp>
      <p:sp>
        <p:nvSpPr>
          <p:cNvPr id="3" name="Content Placeholder 2">
            <a:extLst>
              <a:ext uri="{FF2B5EF4-FFF2-40B4-BE49-F238E27FC236}">
                <a16:creationId xmlns:a16="http://schemas.microsoft.com/office/drawing/2014/main" id="{AC05D1F2-F1FD-9B47-A2AD-2F7ACE5CFA22}"/>
              </a:ext>
            </a:extLst>
          </p:cNvPr>
          <p:cNvSpPr>
            <a:spLocks noGrp="1"/>
          </p:cNvSpPr>
          <p:nvPr>
            <p:ph idx="1"/>
          </p:nvPr>
        </p:nvSpPr>
        <p:spPr>
          <a:xfrm>
            <a:off x="461819" y="917324"/>
            <a:ext cx="8682182" cy="5940675"/>
          </a:xfrm>
        </p:spPr>
        <p:txBody>
          <a:bodyPr/>
          <a:lstStyle/>
          <a:p>
            <a:pPr marL="68580" indent="0">
              <a:buNone/>
            </a:pPr>
            <a:r>
              <a:rPr lang="en-IN" dirty="0"/>
              <a:t> The malocclusion may be accepted or be treated in a variety of ways. </a:t>
            </a:r>
          </a:p>
          <a:p>
            <a:pPr marL="68580" indent="0">
              <a:buNone/>
            </a:pPr>
            <a:r>
              <a:rPr lang="en-US" dirty="0"/>
              <a:t>The procedures undertaken in interceptive</a:t>
            </a:r>
            <a:r>
              <a:rPr lang="en-IN" dirty="0"/>
              <a:t> </a:t>
            </a:r>
            <a:r>
              <a:rPr lang="en-US" dirty="0"/>
              <a:t>orthodontics include:</a:t>
            </a:r>
            <a:endParaRPr lang="en-IN" dirty="0"/>
          </a:p>
          <a:p>
            <a:pPr marL="68580" indent="0">
              <a:buNone/>
            </a:pPr>
            <a:r>
              <a:rPr lang="en-US" dirty="0"/>
              <a:t>1Serial extraction</a:t>
            </a:r>
            <a:r>
              <a:rPr lang="en-IN" dirty="0"/>
              <a:t>.            </a:t>
            </a:r>
            <a:r>
              <a:rPr lang="en-US" dirty="0"/>
              <a:t>2. Space regaining</a:t>
            </a:r>
            <a:endParaRPr lang="en-IN" dirty="0"/>
          </a:p>
          <a:p>
            <a:pPr marL="68580" indent="0">
              <a:buNone/>
            </a:pPr>
            <a:r>
              <a:rPr lang="en-IN" dirty="0"/>
              <a:t>3. </a:t>
            </a:r>
            <a:r>
              <a:rPr lang="en-US" dirty="0"/>
              <a:t>Correction of developing cross bite.</a:t>
            </a:r>
            <a:endParaRPr lang="en-IN" dirty="0"/>
          </a:p>
          <a:p>
            <a:pPr marL="68580" indent="0">
              <a:buNone/>
            </a:pPr>
            <a:r>
              <a:rPr lang="en-US" dirty="0"/>
              <a:t>4. Oral habit elimination</a:t>
            </a:r>
            <a:r>
              <a:rPr lang="en-IN" dirty="0"/>
              <a:t>.  5</a:t>
            </a:r>
            <a:r>
              <a:rPr lang="en-US" dirty="0"/>
              <a:t>. Muscle exercises.</a:t>
            </a:r>
            <a:endParaRPr lang="en-IN" dirty="0"/>
          </a:p>
          <a:p>
            <a:pPr marL="68580" indent="0">
              <a:buNone/>
            </a:pPr>
            <a:r>
              <a:rPr lang="en-US" dirty="0"/>
              <a:t>6. Interception of developing skeletal</a:t>
            </a:r>
            <a:r>
              <a:rPr lang="en-IN" dirty="0"/>
              <a:t> malocclusion.</a:t>
            </a:r>
          </a:p>
          <a:p>
            <a:pPr marL="68580" indent="0">
              <a:buNone/>
            </a:pPr>
            <a:r>
              <a:rPr lang="en-US" dirty="0"/>
              <a:t>7Removal of soft tissue or bony barrier to</a:t>
            </a:r>
            <a:r>
              <a:rPr lang="en-IN" dirty="0"/>
              <a:t> enable</a:t>
            </a:r>
            <a:r>
              <a:rPr lang="en-US" dirty="0"/>
              <a:t> eruption of teeth.</a:t>
            </a:r>
          </a:p>
        </p:txBody>
      </p:sp>
    </p:spTree>
    <p:extLst>
      <p:ext uri="{BB962C8B-B14F-4D97-AF65-F5344CB8AC3E}">
        <p14:creationId xmlns:p14="http://schemas.microsoft.com/office/powerpoint/2010/main" val="3152310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6304" y="1303981"/>
            <a:ext cx="6673174" cy="1170537"/>
          </a:xfrm>
        </p:spPr>
        <p:txBody>
          <a:bodyPr/>
          <a:lstStyle/>
          <a:p>
            <a:r>
              <a:rPr lang="en-US" dirty="0" smtClean="0"/>
              <a:t>REFERENCES</a:t>
            </a:r>
            <a:endParaRPr lang="en-US" dirty="0"/>
          </a:p>
        </p:txBody>
      </p:sp>
      <p:sp>
        <p:nvSpPr>
          <p:cNvPr id="3" name="Content Placeholder 2"/>
          <p:cNvSpPr>
            <a:spLocks noGrp="1"/>
          </p:cNvSpPr>
          <p:nvPr>
            <p:ph idx="1"/>
          </p:nvPr>
        </p:nvSpPr>
        <p:spPr>
          <a:xfrm>
            <a:off x="533400" y="2675814"/>
            <a:ext cx="8458200" cy="2738628"/>
          </a:xfrm>
        </p:spPr>
        <p:txBody>
          <a:bodyPr>
            <a:noAutofit/>
          </a:bodyPr>
          <a:lstStyle/>
          <a:p>
            <a:r>
              <a:rPr lang="en-US" sz="2400" dirty="0"/>
              <a:t>Textbook of Orthodontics – </a:t>
            </a:r>
            <a:r>
              <a:rPr lang="en-US" sz="2400" dirty="0" err="1"/>
              <a:t>Gurkeerat</a:t>
            </a:r>
            <a:r>
              <a:rPr lang="en-US" sz="2400" dirty="0"/>
              <a:t> Singh, </a:t>
            </a:r>
            <a:r>
              <a:rPr lang="en-US" sz="2400" dirty="0" err="1"/>
              <a:t>Jaypee</a:t>
            </a:r>
            <a:r>
              <a:rPr lang="en-US" sz="2400" dirty="0"/>
              <a:t> Brothers; 2</a:t>
            </a:r>
            <a:r>
              <a:rPr lang="en-US" sz="2400" baseline="30000" dirty="0"/>
              <a:t>nd</a:t>
            </a:r>
            <a:r>
              <a:rPr lang="en-US" sz="2400" dirty="0"/>
              <a:t> Edition </a:t>
            </a:r>
          </a:p>
          <a:p>
            <a:r>
              <a:rPr lang="en-US" sz="2400" dirty="0"/>
              <a:t>Orthodontics – The Art and Science, S.I </a:t>
            </a:r>
            <a:r>
              <a:rPr lang="en-US" sz="2400" dirty="0" err="1"/>
              <a:t>Bhalajhi</a:t>
            </a:r>
            <a:r>
              <a:rPr lang="en-US" sz="2400" dirty="0"/>
              <a:t>, </a:t>
            </a:r>
            <a:r>
              <a:rPr lang="en-US" sz="2400" dirty="0" err="1"/>
              <a:t>AryaMedi</a:t>
            </a:r>
            <a:r>
              <a:rPr lang="en-US" sz="2400" dirty="0"/>
              <a:t> Publishing; 7</a:t>
            </a:r>
            <a:r>
              <a:rPr lang="en-US" sz="2400" baseline="30000" dirty="0"/>
              <a:t>th</a:t>
            </a:r>
            <a:r>
              <a:rPr lang="en-US" sz="2400" dirty="0"/>
              <a:t> Edition</a:t>
            </a:r>
          </a:p>
          <a:p>
            <a:r>
              <a:rPr lang="en-US" sz="2400" dirty="0"/>
              <a:t>Textbook of Orthodontics – Sridhar </a:t>
            </a:r>
            <a:r>
              <a:rPr lang="en-US" sz="2400" dirty="0" err="1"/>
              <a:t>Premkumar</a:t>
            </a:r>
            <a:r>
              <a:rPr lang="en-US" sz="2400" dirty="0"/>
              <a:t>, Elsevier; 1</a:t>
            </a:r>
            <a:r>
              <a:rPr lang="en-US" sz="2400" baseline="30000" dirty="0"/>
              <a:t>st</a:t>
            </a:r>
            <a:r>
              <a:rPr lang="en-US" sz="2400" dirty="0"/>
              <a:t> Edition</a:t>
            </a:r>
          </a:p>
          <a:p>
            <a:r>
              <a:rPr lang="en-US" sz="2400" dirty="0"/>
              <a:t>Orthodontics: Diagnosis and Management of Malocclusion and </a:t>
            </a:r>
            <a:r>
              <a:rPr lang="en-US" sz="2400" dirty="0" err="1"/>
              <a:t>Dentofacial</a:t>
            </a:r>
            <a:r>
              <a:rPr lang="en-US" sz="2400" dirty="0"/>
              <a:t> Deformities – O.P </a:t>
            </a:r>
            <a:r>
              <a:rPr lang="en-US" sz="2400" dirty="0" err="1"/>
              <a:t>Kharbanda</a:t>
            </a:r>
            <a:r>
              <a:rPr lang="en-US" sz="2400" dirty="0"/>
              <a:t>, Elsevier; 1</a:t>
            </a:r>
            <a:r>
              <a:rPr lang="en-US" sz="2400" baseline="30000" dirty="0"/>
              <a:t>st</a:t>
            </a:r>
            <a:r>
              <a:rPr lang="en-US" sz="2400" dirty="0"/>
              <a:t> Edition</a:t>
            </a:r>
          </a:p>
          <a:p>
            <a:pPr marL="0" indent="0">
              <a:buNone/>
            </a:pPr>
            <a:r>
              <a:rPr lang="en-US" sz="2000" dirty="0"/>
              <a:t/>
            </a:r>
            <a:br>
              <a:rPr lang="en-US" sz="2000" dirty="0"/>
            </a:br>
            <a:endParaRPr lang="en-US" sz="2000" dirty="0"/>
          </a:p>
          <a:p>
            <a:endParaRPr lang="en-US" sz="2000" dirty="0"/>
          </a:p>
        </p:txBody>
      </p:sp>
    </p:spTree>
    <p:extLst>
      <p:ext uri="{BB962C8B-B14F-4D97-AF65-F5344CB8AC3E}">
        <p14:creationId xmlns:p14="http://schemas.microsoft.com/office/powerpoint/2010/main" val="3272636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628650" y="1031422"/>
            <a:ext cx="7886700" cy="1093844"/>
          </a:xfrm>
        </p:spPr>
        <p:txBody>
          <a:bodyPr/>
          <a:lstStyle/>
          <a:p>
            <a:r>
              <a:rPr lang="en-US" dirty="0" smtClean="0">
                <a:latin typeface="Times New Roman" panose="02020603050405020304" pitchFamily="18" charset="0"/>
                <a:cs typeface="Times New Roman" panose="02020603050405020304" pitchFamily="18" charset="0"/>
              </a:rPr>
              <a:t>Question &amp; Answer Session</a:t>
            </a:r>
            <a:endParaRPr lang="en-US" sz="1800" dirty="0"/>
          </a:p>
        </p:txBody>
      </p:sp>
    </p:spTree>
    <p:extLst>
      <p:ext uri="{BB962C8B-B14F-4D97-AF65-F5344CB8AC3E}">
        <p14:creationId xmlns:p14="http://schemas.microsoft.com/office/powerpoint/2010/main" val="4289558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91823-BB54-4E4B-B1A9-8FA30F6BA87B}"/>
              </a:ext>
            </a:extLst>
          </p:cNvPr>
          <p:cNvSpPr>
            <a:spLocks noGrp="1"/>
          </p:cNvSpPr>
          <p:nvPr>
            <p:ph type="title"/>
          </p:nvPr>
        </p:nvSpPr>
        <p:spPr>
          <a:xfrm>
            <a:off x="914400" y="161636"/>
            <a:ext cx="7772400" cy="692728"/>
          </a:xfrm>
        </p:spPr>
        <p:txBody>
          <a:bodyPr/>
          <a:lstStyle/>
          <a:p>
            <a:r>
              <a:rPr lang="en-IN" dirty="0"/>
              <a:t>        CONTENTS</a:t>
            </a:r>
            <a:endParaRPr lang="en-US" dirty="0"/>
          </a:p>
        </p:txBody>
      </p:sp>
      <p:sp>
        <p:nvSpPr>
          <p:cNvPr id="3" name="Content Placeholder 2">
            <a:extLst>
              <a:ext uri="{FF2B5EF4-FFF2-40B4-BE49-F238E27FC236}">
                <a16:creationId xmlns:a16="http://schemas.microsoft.com/office/drawing/2014/main" id="{CC74BD81-4800-2942-892F-D2CB055320AE}"/>
              </a:ext>
            </a:extLst>
          </p:cNvPr>
          <p:cNvSpPr>
            <a:spLocks noGrp="1"/>
          </p:cNvSpPr>
          <p:nvPr>
            <p:ph idx="1"/>
          </p:nvPr>
        </p:nvSpPr>
        <p:spPr>
          <a:xfrm>
            <a:off x="508000" y="854364"/>
            <a:ext cx="8636000" cy="5795818"/>
          </a:xfrm>
        </p:spPr>
        <p:txBody>
          <a:bodyPr>
            <a:normAutofit/>
          </a:bodyPr>
          <a:lstStyle/>
          <a:p>
            <a:pPr marL="68580" indent="0">
              <a:buNone/>
            </a:pPr>
            <a:r>
              <a:rPr lang="en-IN" sz="2400" b="1" i="1" u="sng" dirty="0" smtClean="0"/>
              <a:t>PART I</a:t>
            </a:r>
          </a:p>
          <a:p>
            <a:pPr marL="68580" indent="0">
              <a:buNone/>
            </a:pPr>
            <a:r>
              <a:rPr lang="en-IN" sz="1800" dirty="0" smtClean="0"/>
              <a:t>•INTRODUCTION</a:t>
            </a:r>
            <a:endParaRPr lang="en-IN" sz="1800" dirty="0"/>
          </a:p>
          <a:p>
            <a:pPr marL="68580" indent="0">
              <a:buNone/>
            </a:pPr>
            <a:r>
              <a:rPr lang="en-IN" sz="1800" dirty="0"/>
              <a:t>•DEFINITION &amp; PROCEDURES</a:t>
            </a:r>
          </a:p>
          <a:p>
            <a:pPr marL="68580" indent="0">
              <a:buNone/>
            </a:pPr>
            <a:r>
              <a:rPr lang="en-IN" sz="1800" dirty="0"/>
              <a:t>•SERIAL EXTRACTION: History, Rationale, Indications, Contraindications. Advantages,</a:t>
            </a:r>
          </a:p>
          <a:p>
            <a:pPr marL="68580" indent="0">
              <a:buNone/>
            </a:pPr>
            <a:r>
              <a:rPr lang="en-IN" sz="1800" dirty="0"/>
              <a:t>                                                  Disadvantages, Diagnostic Procedures, Procedures in Serial </a:t>
            </a:r>
          </a:p>
          <a:p>
            <a:pPr marL="68580" indent="0">
              <a:buNone/>
            </a:pPr>
            <a:r>
              <a:rPr lang="en-IN" sz="1800" dirty="0"/>
              <a:t>                                                   Extraction. </a:t>
            </a:r>
          </a:p>
          <a:p>
            <a:pPr marL="68580" indent="0">
              <a:buNone/>
            </a:pPr>
            <a:r>
              <a:rPr lang="en-IN" sz="1800" dirty="0"/>
              <a:t>            ~ </a:t>
            </a:r>
            <a:r>
              <a:rPr lang="en-IN" sz="1800" dirty="0" err="1"/>
              <a:t>Dewel’s</a:t>
            </a:r>
            <a:r>
              <a:rPr lang="en-IN" sz="1800" dirty="0"/>
              <a:t> Method</a:t>
            </a:r>
          </a:p>
          <a:p>
            <a:pPr marL="68580" indent="0">
              <a:buNone/>
            </a:pPr>
            <a:r>
              <a:rPr lang="en-IN" sz="1800" dirty="0"/>
              <a:t>            ~ Tweed’s Method</a:t>
            </a:r>
          </a:p>
          <a:p>
            <a:pPr marL="68580" indent="0">
              <a:buNone/>
            </a:pPr>
            <a:r>
              <a:rPr lang="en-IN" sz="1800" dirty="0"/>
              <a:t>            ~ Nance’s </a:t>
            </a:r>
            <a:r>
              <a:rPr lang="en-IN" sz="1800" dirty="0" smtClean="0"/>
              <a:t>Method</a:t>
            </a:r>
          </a:p>
          <a:p>
            <a:pPr marL="68580" indent="0">
              <a:buNone/>
            </a:pPr>
            <a:r>
              <a:rPr lang="en-IN" sz="2400" b="1" i="1" u="sng" dirty="0" smtClean="0"/>
              <a:t>PART II</a:t>
            </a:r>
            <a:endParaRPr lang="en-IN" sz="2400" b="1" i="1" u="sng" dirty="0"/>
          </a:p>
          <a:p>
            <a:pPr marL="68580" indent="0">
              <a:buNone/>
            </a:pPr>
            <a:r>
              <a:rPr lang="en-IN" sz="1800" dirty="0"/>
              <a:t>• </a:t>
            </a:r>
            <a:r>
              <a:rPr lang="en-IN" sz="1800" dirty="0" smtClean="0"/>
              <a:t>INTERCEPTION OF HABITS : </a:t>
            </a:r>
            <a:r>
              <a:rPr lang="en-IN" sz="1800" dirty="0"/>
              <a:t>Thumb Sucking</a:t>
            </a:r>
          </a:p>
          <a:p>
            <a:pPr marL="68580" indent="0">
              <a:buNone/>
            </a:pPr>
            <a:r>
              <a:rPr lang="en-IN" sz="1800" dirty="0"/>
              <a:t>                                                    Tongue thrusting </a:t>
            </a:r>
          </a:p>
          <a:p>
            <a:pPr marL="68580" indent="0">
              <a:buNone/>
            </a:pPr>
            <a:r>
              <a:rPr lang="en-IN" sz="1800" dirty="0"/>
              <a:t>                                                    Mouth breathing</a:t>
            </a:r>
          </a:p>
          <a:p>
            <a:pPr marL="68580" indent="0">
              <a:buNone/>
            </a:pPr>
            <a:r>
              <a:rPr lang="en-IN" sz="1800" dirty="0"/>
              <a:t>• </a:t>
            </a:r>
            <a:r>
              <a:rPr lang="en-IN" sz="1800" dirty="0" smtClean="0"/>
              <a:t>SPACE REGAINING</a:t>
            </a:r>
          </a:p>
          <a:p>
            <a:pPr marL="68580" indent="0">
              <a:buNone/>
            </a:pPr>
            <a:r>
              <a:rPr lang="en-IN" sz="1800" dirty="0" smtClean="0"/>
              <a:t>• MUSCLE EXERCISES : </a:t>
            </a:r>
            <a:r>
              <a:rPr lang="en-IN" sz="1800" dirty="0"/>
              <a:t>For lip, For masseter, For </a:t>
            </a:r>
            <a:r>
              <a:rPr lang="en-IN" sz="1800" dirty="0" err="1"/>
              <a:t>circumoral</a:t>
            </a:r>
            <a:r>
              <a:rPr lang="en-IN" sz="1800" dirty="0"/>
              <a:t> musculature</a:t>
            </a:r>
          </a:p>
          <a:p>
            <a:pPr marL="68580" indent="0">
              <a:buNone/>
            </a:pPr>
            <a:endParaRPr lang="en-US" sz="1800" dirty="0"/>
          </a:p>
        </p:txBody>
      </p:sp>
    </p:spTree>
    <p:extLst>
      <p:ext uri="{BB962C8B-B14F-4D97-AF65-F5344CB8AC3E}">
        <p14:creationId xmlns:p14="http://schemas.microsoft.com/office/powerpoint/2010/main" val="141481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0"/>
            <a:ext cx="7772400" cy="1470025"/>
          </a:xfrm>
        </p:spPr>
        <p:txBody>
          <a:bodyPr>
            <a:normAutofit fontScale="90000"/>
          </a:bodyPr>
          <a:lstStyle/>
          <a:p>
            <a:pPr algn="ct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r>
              <a:rPr lang="en-US" sz="3600" dirty="0">
                <a:latin typeface="Times New Roman" pitchFamily="18" charset="0"/>
                <a:cs typeface="Times New Roman" pitchFamily="18" charset="0"/>
              </a:rPr>
              <a:t>INTERCEPTIVE ORTHODONTICS</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609600" y="1447800"/>
            <a:ext cx="8305800" cy="4800600"/>
          </a:xfrm>
        </p:spPr>
        <p:txBody>
          <a:bodyPr>
            <a:noAutofit/>
          </a:bodyPr>
          <a:lstStyle/>
          <a:p>
            <a:pPr algn="l"/>
            <a:r>
              <a:rPr lang="en-US" sz="2400" dirty="0">
                <a:latin typeface="Times New Roman" pitchFamily="18" charset="0"/>
                <a:cs typeface="Times New Roman" pitchFamily="18" charset="0"/>
              </a:rPr>
              <a:t>Interceptive orthodontics has been defined as that phase of the science and art of orthodontics employed to recognize and eliminate potential irregularities and malpositions of the developing dento-facial complex.</a:t>
            </a:r>
          </a:p>
          <a:p>
            <a:r>
              <a:rPr lang="en-US" sz="2400" dirty="0">
                <a:latin typeface="Times New Roman" pitchFamily="18" charset="0"/>
                <a:cs typeface="Times New Roman" pitchFamily="18" charset="0"/>
              </a:rPr>
              <a:t>The procedures undertaken in interceptive orthodontics include:</a:t>
            </a:r>
          </a:p>
          <a:p>
            <a:pPr marL="457200" indent="-457200" algn="l">
              <a:buAutoNum type="arabicPeriod"/>
            </a:pPr>
            <a:r>
              <a:rPr lang="en-US" sz="2400" dirty="0">
                <a:latin typeface="Times New Roman" pitchFamily="18" charset="0"/>
                <a:cs typeface="Times New Roman" pitchFamily="18" charset="0"/>
              </a:rPr>
              <a:t>Serial extraction</a:t>
            </a:r>
          </a:p>
          <a:p>
            <a:pPr marL="457200" indent="-457200" algn="l">
              <a:buAutoNum type="arabicPeriod"/>
            </a:pPr>
            <a:r>
              <a:rPr lang="en-US" sz="2400" dirty="0">
                <a:latin typeface="Times New Roman" pitchFamily="18" charset="0"/>
                <a:cs typeface="Times New Roman" pitchFamily="18" charset="0"/>
              </a:rPr>
              <a:t>Correction of developing crossbite</a:t>
            </a:r>
          </a:p>
          <a:p>
            <a:pPr marL="457200" indent="-457200" algn="l">
              <a:buAutoNum type="arabicPeriod"/>
            </a:pPr>
            <a:r>
              <a:rPr lang="en-US" sz="2400" dirty="0">
                <a:latin typeface="Times New Roman" pitchFamily="18" charset="0"/>
                <a:cs typeface="Times New Roman" pitchFamily="18" charset="0"/>
              </a:rPr>
              <a:t>Control of abnormal habits</a:t>
            </a:r>
          </a:p>
          <a:p>
            <a:pPr marL="457200" indent="-457200" algn="l">
              <a:buAutoNum type="arabicPeriod"/>
            </a:pPr>
            <a:r>
              <a:rPr lang="en-US" sz="2400" dirty="0">
                <a:latin typeface="Times New Roman" pitchFamily="18" charset="0"/>
                <a:cs typeface="Times New Roman" pitchFamily="18" charset="0"/>
              </a:rPr>
              <a:t>Space regaining</a:t>
            </a:r>
          </a:p>
          <a:p>
            <a:pPr marL="457200" indent="-457200" algn="l">
              <a:buAutoNum type="arabicPeriod"/>
            </a:pPr>
            <a:r>
              <a:rPr lang="en-US" sz="2400" dirty="0">
                <a:latin typeface="Times New Roman" pitchFamily="18" charset="0"/>
                <a:cs typeface="Times New Roman" pitchFamily="18" charset="0"/>
              </a:rPr>
              <a:t>Muscle exercise</a:t>
            </a:r>
          </a:p>
          <a:p>
            <a:pPr marL="457200" indent="-457200" algn="l">
              <a:buAutoNum type="arabicPeriod"/>
            </a:pPr>
            <a:r>
              <a:rPr lang="en-US" sz="2400" dirty="0">
                <a:latin typeface="Times New Roman" pitchFamily="18" charset="0"/>
                <a:cs typeface="Times New Roman" pitchFamily="18" charset="0"/>
              </a:rPr>
              <a:t>Interception of skeletal malrelations</a:t>
            </a:r>
          </a:p>
          <a:p>
            <a:pPr marL="457200" indent="-457200" algn="l">
              <a:buAutoNum type="arabicPeriod"/>
            </a:pPr>
            <a:r>
              <a:rPr lang="en-US" sz="2400" dirty="0">
                <a:latin typeface="Times New Roman" pitchFamily="18" charset="0"/>
                <a:cs typeface="Times New Roman" pitchFamily="18" charset="0"/>
              </a:rPr>
              <a:t>Removal of soft tissue or bony barrier to enable eruption of teeth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normAutofit fontScale="90000"/>
          </a:bodyPr>
          <a:lstStyle/>
          <a:p>
            <a:pPr>
              <a:lnSpc>
                <a:spcPct val="150000"/>
              </a:lnSpc>
            </a:pPr>
            <a:r>
              <a:rPr lang="en-US" sz="3200" dirty="0">
                <a:latin typeface="Times New Roman" pitchFamily="18" charset="0"/>
                <a:cs typeface="Times New Roman" pitchFamily="18" charset="0"/>
              </a:rPr>
              <a:t>SERIAL EXTRACTION</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457200" y="990600"/>
            <a:ext cx="8412480" cy="5486400"/>
          </a:xfrm>
        </p:spPr>
        <p:txBody>
          <a:bodyPr>
            <a:normAutofit fontScale="85000" lnSpcReduction="10000"/>
          </a:bodyPr>
          <a:lstStyle/>
          <a:p>
            <a:pPr algn="l">
              <a:lnSpc>
                <a:spcPct val="160000"/>
              </a:lnSpc>
            </a:pPr>
            <a:r>
              <a:rPr lang="en-US" sz="3100" dirty="0">
                <a:latin typeface="Times New Roman" pitchFamily="18" charset="0"/>
                <a:cs typeface="Times New Roman" pitchFamily="18" charset="0"/>
              </a:rPr>
              <a:t>Serial extraction is an interceptive orthodontic procedure usually initiated in the early mixed dentition when one can recognize and anticipate potential irregularities in the dento-facial complex and is corrected by the procedure that includes the planned extraction of certain deciduous teeth and later specific permanent teeth in an orderly sequence and pre-determined pattern to guide the erupting permanent teeth into more favourable position</a:t>
            </a:r>
            <a:r>
              <a:rPr lang="en-US" sz="2600" dirty="0">
                <a:latin typeface="Times New Roman" pitchFamily="18" charset="0"/>
                <a:cs typeface="Times New Roman" pitchFamily="18" charset="0"/>
              </a:rPr>
              <a:t>.</a:t>
            </a:r>
          </a:p>
          <a:p>
            <a:pPr algn="l"/>
            <a:endParaRPr lang="en-US"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28600"/>
            <a:ext cx="8458200" cy="6248400"/>
          </a:xfrm>
        </p:spPr>
        <p:txBody>
          <a:bodyPr>
            <a:normAutofit/>
          </a:bodyPr>
          <a:lstStyle/>
          <a:p>
            <a:pPr>
              <a:lnSpc>
                <a:spcPct val="150000"/>
              </a:lnSpc>
            </a:pPr>
            <a:r>
              <a:rPr lang="en-US" sz="2800" b="1" dirty="0">
                <a:solidFill>
                  <a:srgbClr val="FFFF00"/>
                </a:solidFill>
                <a:latin typeface="Times New Roman" pitchFamily="18" charset="0"/>
                <a:cs typeface="Times New Roman" pitchFamily="18" charset="0"/>
              </a:rPr>
              <a:t>History</a:t>
            </a:r>
          </a:p>
          <a:p>
            <a:pPr>
              <a:lnSpc>
                <a:spcPct val="150000"/>
              </a:lnSpc>
            </a:pPr>
            <a:endParaRPr lang="en-US" sz="1800" dirty="0">
              <a:solidFill>
                <a:schemeClr val="bg1">
                  <a:lumMod val="65000"/>
                </a:schemeClr>
              </a:solidFill>
              <a:latin typeface="Times New Roman" pitchFamily="18" charset="0"/>
              <a:cs typeface="Times New Roman" pitchFamily="18" charset="0"/>
            </a:endParaRPr>
          </a:p>
          <a:p>
            <a:pPr>
              <a:lnSpc>
                <a:spcPct val="150000"/>
              </a:lnSpc>
              <a:buFont typeface="Arial" pitchFamily="34" charset="0"/>
              <a:buChar char="•"/>
            </a:pPr>
            <a:r>
              <a:rPr lang="en-US" sz="2400" dirty="0">
                <a:latin typeface="Times New Roman" pitchFamily="18" charset="0"/>
                <a:cs typeface="Times New Roman" pitchFamily="18" charset="0"/>
              </a:rPr>
              <a:t>Kjellgren in 1929 used the term serial extraction to describe the procedure</a:t>
            </a:r>
          </a:p>
          <a:p>
            <a:pPr>
              <a:lnSpc>
                <a:spcPct val="150000"/>
              </a:lnSpc>
              <a:buFont typeface="Arial" pitchFamily="34" charset="0"/>
              <a:buChar char="•"/>
            </a:pPr>
            <a:r>
              <a:rPr lang="en-US" sz="2400" dirty="0">
                <a:latin typeface="Times New Roman" pitchFamily="18" charset="0"/>
                <a:cs typeface="Times New Roman" pitchFamily="18" charset="0"/>
              </a:rPr>
              <a:t>Nance during the 1940’s popularized this technique in The united states of america and termed it ‘planned &amp; progressive extraction’.</a:t>
            </a:r>
          </a:p>
          <a:p>
            <a:pPr>
              <a:lnSpc>
                <a:spcPct val="150000"/>
              </a:lnSpc>
              <a:buFont typeface="Arial" pitchFamily="34" charset="0"/>
              <a:buChar char="•"/>
            </a:pPr>
            <a:r>
              <a:rPr lang="en-US" sz="2400" dirty="0">
                <a:latin typeface="Times New Roman" pitchFamily="18" charset="0"/>
                <a:cs typeface="Times New Roman" pitchFamily="18" charset="0"/>
              </a:rPr>
              <a:t>Hotz in 1970 called such a procedure ‘active supervision of teeth by extraction’.</a:t>
            </a:r>
          </a:p>
          <a:p>
            <a:pPr>
              <a:buFont typeface="Arial" pitchFamily="34" charset="0"/>
              <a:buChar char="•"/>
            </a:pPr>
            <a:endParaRPr lang="en-US" dirty="0">
              <a:latin typeface="Times New Roman" pitchFamily="18" charset="0"/>
              <a:cs typeface="Times New Roman" pitchFamily="18" charset="0"/>
            </a:endParaRPr>
          </a:p>
          <a:p>
            <a:pPr>
              <a:buFont typeface="Arial" pitchFamily="34" charset="0"/>
              <a:buChar char="•"/>
            </a:pPr>
            <a:endParaRPr lang="en-US" dirty="0">
              <a:latin typeface="Times New Roman" pitchFamily="18" charset="0"/>
              <a:cs typeface="Times New Roman" pitchFamily="18" charset="0"/>
            </a:endParaRPr>
          </a:p>
          <a:p>
            <a:pPr>
              <a:buFont typeface="Arial" pitchFamily="34" charset="0"/>
              <a:buChar char="•"/>
            </a:pPr>
            <a:endParaRPr lang="en-US" dirty="0">
              <a:latin typeface="Times New Roman" pitchFamily="18" charset="0"/>
              <a:cs typeface="Times New Roman" pitchFamily="18"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0"/>
            <a:ext cx="8763000" cy="6858000"/>
          </a:xfrm>
        </p:spPr>
        <p:txBody>
          <a:bodyPr>
            <a:normAutofit/>
          </a:bodyPr>
          <a:lstStyle/>
          <a:p>
            <a:pPr>
              <a:lnSpc>
                <a:spcPct val="150000"/>
              </a:lnSpc>
            </a:pPr>
            <a:r>
              <a:rPr lang="en-US" sz="2800" b="1" dirty="0">
                <a:solidFill>
                  <a:srgbClr val="FFFF00"/>
                </a:solidFill>
                <a:latin typeface="Times New Roman" pitchFamily="18" charset="0"/>
                <a:cs typeface="Times New Roman" pitchFamily="18" charset="0"/>
              </a:rPr>
              <a:t>Rationale</a:t>
            </a:r>
          </a:p>
          <a:p>
            <a:pPr>
              <a:lnSpc>
                <a:spcPct val="150000"/>
              </a:lnSpc>
            </a:pPr>
            <a:endParaRPr lang="en-US" sz="2400" dirty="0">
              <a:latin typeface="Times New Roman" pitchFamily="18" charset="0"/>
              <a:cs typeface="Times New Roman" pitchFamily="18" charset="0"/>
            </a:endParaRPr>
          </a:p>
          <a:p>
            <a:pPr>
              <a:lnSpc>
                <a:spcPct val="150000"/>
              </a:lnSpc>
            </a:pPr>
            <a:r>
              <a:rPr lang="en-US" sz="2400" dirty="0">
                <a:latin typeface="Times New Roman" pitchFamily="18" charset="0"/>
                <a:cs typeface="Times New Roman" pitchFamily="18" charset="0"/>
              </a:rPr>
              <a:t>Serial extraction is based on two basic principles.</a:t>
            </a:r>
          </a:p>
          <a:p>
            <a:pPr>
              <a:lnSpc>
                <a:spcPct val="150000"/>
              </a:lnSpc>
            </a:pPr>
            <a:endParaRPr lang="en-US" sz="2400" dirty="0">
              <a:latin typeface="Times New Roman" pitchFamily="18" charset="0"/>
              <a:cs typeface="Times New Roman" pitchFamily="18" charset="0"/>
            </a:endParaRPr>
          </a:p>
          <a:p>
            <a:pPr>
              <a:lnSpc>
                <a:spcPct val="150000"/>
              </a:lnSpc>
            </a:pPr>
            <a:r>
              <a:rPr lang="en-US" sz="2400" dirty="0">
                <a:solidFill>
                  <a:schemeClr val="tx2">
                    <a:lumMod val="50000"/>
                  </a:schemeClr>
                </a:solidFill>
                <a:latin typeface="Times New Roman" pitchFamily="18" charset="0"/>
                <a:cs typeface="Times New Roman" pitchFamily="18" charset="0"/>
              </a:rPr>
              <a:t>Arch length –tooth material discrepancy: </a:t>
            </a:r>
            <a:r>
              <a:rPr lang="en-US" sz="2400" dirty="0">
                <a:latin typeface="Times New Roman" pitchFamily="18" charset="0"/>
                <a:cs typeface="Times New Roman" pitchFamily="18" charset="0"/>
              </a:rPr>
              <a:t>Whenever there is an excess of tooth material as compared to the arch length, it is advisable to reduce the tooth material in order to achieve stable results. This principle is utilized in serial extraction procedures where tooth material is reduced by selective extraction of teeth so that the rest of the teeth can be guided to normal occlusion. </a:t>
            </a: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838200"/>
            <a:ext cx="7772400" cy="4572000"/>
          </a:xfrm>
        </p:spPr>
        <p:txBody>
          <a:bodyPr>
            <a:normAutofit/>
          </a:bodyPr>
          <a:lstStyle/>
          <a:p>
            <a:pPr>
              <a:lnSpc>
                <a:spcPct val="150000"/>
              </a:lnSpc>
            </a:pPr>
            <a:r>
              <a:rPr lang="en-US" sz="2600" dirty="0">
                <a:solidFill>
                  <a:schemeClr val="tx2">
                    <a:lumMod val="50000"/>
                  </a:schemeClr>
                </a:solidFill>
                <a:latin typeface="Times New Roman" pitchFamily="18" charset="0"/>
                <a:cs typeface="Times New Roman" pitchFamily="18" charset="0"/>
              </a:rPr>
              <a:t>Physiologic tooth movement: </a:t>
            </a:r>
            <a:r>
              <a:rPr lang="en-US" sz="2600" dirty="0">
                <a:latin typeface="Times New Roman" pitchFamily="18" charset="0"/>
                <a:cs typeface="Times New Roman" pitchFamily="18" charset="0"/>
              </a:rPr>
              <a:t>Human dentition shows a physiologic tendency to move towards an extraction space. Thus by selective removal of some teeth the rest of the teeth which are in the process </a:t>
            </a:r>
          </a:p>
          <a:p>
            <a:pPr>
              <a:lnSpc>
                <a:spcPct val="150000"/>
              </a:lnSpc>
            </a:pPr>
            <a:r>
              <a:rPr lang="en-US" sz="2600" dirty="0">
                <a:latin typeface="Times New Roman" pitchFamily="18" charset="0"/>
                <a:cs typeface="Times New Roman" pitchFamily="18" charset="0"/>
              </a:rPr>
              <a:t>of eruption are guided by the natural forces into the extraction spaces.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52400"/>
            <a:ext cx="8382000" cy="6477000"/>
          </a:xfrm>
        </p:spPr>
        <p:txBody>
          <a:bodyPr>
            <a:normAutofit fontScale="25000" lnSpcReduction="20000"/>
          </a:bodyPr>
          <a:lstStyle/>
          <a:p>
            <a:endParaRPr lang="en-US" dirty="0">
              <a:latin typeface="Times New Roman" pitchFamily="18" charset="0"/>
              <a:cs typeface="Times New Roman" pitchFamily="18" charset="0"/>
            </a:endParaRP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sz="3300" dirty="0"/>
          </a:p>
          <a:p>
            <a:pPr>
              <a:lnSpc>
                <a:spcPct val="170000"/>
              </a:lnSpc>
            </a:pPr>
            <a:r>
              <a:rPr lang="en-US" sz="11200" b="1" dirty="0">
                <a:solidFill>
                  <a:srgbClr val="FFFF00"/>
                </a:solidFill>
                <a:latin typeface="Times New Roman" pitchFamily="18" charset="0"/>
                <a:cs typeface="Times New Roman" pitchFamily="18" charset="0"/>
              </a:rPr>
              <a:t>Indications</a:t>
            </a:r>
          </a:p>
          <a:p>
            <a:pPr>
              <a:lnSpc>
                <a:spcPct val="170000"/>
              </a:lnSpc>
            </a:pPr>
            <a:endParaRPr lang="en-US" sz="9600" dirty="0">
              <a:solidFill>
                <a:srgbClr val="FFFF00"/>
              </a:solidFill>
              <a:latin typeface="Times New Roman" pitchFamily="18" charset="0"/>
              <a:cs typeface="Times New Roman" pitchFamily="18" charset="0"/>
            </a:endParaRPr>
          </a:p>
          <a:p>
            <a:pPr marL="514350" indent="-514350">
              <a:lnSpc>
                <a:spcPct val="170000"/>
              </a:lnSpc>
              <a:buFont typeface="+mj-lt"/>
              <a:buAutoNum type="arabicPeriod"/>
            </a:pPr>
            <a:r>
              <a:rPr lang="en-US" sz="9600" dirty="0">
                <a:latin typeface="Times New Roman" pitchFamily="18" charset="0"/>
                <a:cs typeface="Times New Roman" pitchFamily="18" charset="0"/>
              </a:rPr>
              <a:t>Class I  malocclusion showing harmony between skeletal and muscular system.</a:t>
            </a:r>
          </a:p>
          <a:p>
            <a:pPr marL="514350" indent="-514350">
              <a:lnSpc>
                <a:spcPct val="170000"/>
              </a:lnSpc>
              <a:buFont typeface="+mj-lt"/>
              <a:buAutoNum type="arabicPeriod"/>
            </a:pPr>
            <a:r>
              <a:rPr lang="en-US" sz="9600" dirty="0">
                <a:latin typeface="Times New Roman" pitchFamily="18" charset="0"/>
                <a:cs typeface="Times New Roman" pitchFamily="18" charset="0"/>
              </a:rPr>
              <a:t>Where growth is not enough to overcome the discrepancy between tooth material and basal bone.</a:t>
            </a:r>
          </a:p>
          <a:p>
            <a:pPr marL="514350" indent="-514350">
              <a:lnSpc>
                <a:spcPct val="170000"/>
              </a:lnSpc>
              <a:buFont typeface="+mj-lt"/>
              <a:buAutoNum type="arabicPeriod"/>
            </a:pPr>
            <a:r>
              <a:rPr lang="en-US" sz="9600" dirty="0">
                <a:latin typeface="Times New Roman" pitchFamily="18" charset="0"/>
                <a:cs typeface="Times New Roman" pitchFamily="18" charset="0"/>
              </a:rPr>
              <a:t>Patients with straight profile and pleasing appearance. </a:t>
            </a:r>
          </a:p>
          <a:p>
            <a:pPr marL="514350" indent="-514350">
              <a:buFont typeface="+mj-lt"/>
              <a:buAutoNum type="arabicPeriod"/>
            </a:pPr>
            <a:endParaRPr lang="en-US" sz="9600" dirty="0">
              <a:latin typeface="Times New Roman" pitchFamily="18" charset="0"/>
              <a:cs typeface="Times New Roman" pitchFamily="18" charset="0"/>
            </a:endParaRPr>
          </a:p>
          <a:p>
            <a:pPr marL="514350" indent="-514350">
              <a:buFont typeface="+mj-lt"/>
              <a:buAutoNum type="arabicPeriod"/>
            </a:pPr>
            <a:r>
              <a:rPr lang="en-US" sz="9600" dirty="0">
                <a:latin typeface="Times New Roman" pitchFamily="18" charset="0"/>
                <a:cs typeface="Times New Roman" pitchFamily="18" charset="0"/>
              </a:rPr>
              <a:t>Arch length deficiency as compared to the tooth material is the most important indication for serial extraction</a:t>
            </a:r>
          </a:p>
          <a:p>
            <a:pPr marL="514350" indent="-514350">
              <a:buFont typeface="+mj-lt"/>
              <a:buAutoNum type="arabicPeriod"/>
            </a:pPr>
            <a:endParaRPr lang="en-US" sz="6000" dirty="0">
              <a:latin typeface="Times New Roman" pitchFamily="18" charset="0"/>
              <a:cs typeface="Times New Roman" pitchFamily="18" charset="0"/>
            </a:endParaRPr>
          </a:p>
          <a:p>
            <a:pPr marL="514350" indent="-514350">
              <a:buFont typeface="+mj-lt"/>
              <a:buAutoNum type="arabicPeriod"/>
            </a:pPr>
            <a:endParaRPr lang="en-US" sz="6000" dirty="0">
              <a:latin typeface="Times New Roman" pitchFamily="18" charset="0"/>
              <a:cs typeface="Times New Roman" pitchFamily="18" charset="0"/>
            </a:endParaRPr>
          </a:p>
          <a:p>
            <a:pPr marL="514350" indent="-514350">
              <a:buFont typeface="+mj-lt"/>
              <a:buAutoNum type="arabicPeriod"/>
            </a:pPr>
            <a:endParaRPr lang="en-US" sz="6000" dirty="0">
              <a:latin typeface="Times New Roman" pitchFamily="18" charset="0"/>
              <a:cs typeface="Times New Roman" pitchFamily="18" charset="0"/>
            </a:endParaRPr>
          </a:p>
          <a:p>
            <a:pPr marL="514350" indent="-514350">
              <a:lnSpc>
                <a:spcPct val="170000"/>
              </a:lnSpc>
              <a:buFont typeface="+mj-lt"/>
              <a:buAutoNum type="arabicPeriod"/>
            </a:pPr>
            <a:endParaRPr lang="en-US" sz="3100" dirty="0">
              <a:latin typeface="Times New Roman" pitchFamily="18" charset="0"/>
              <a:cs typeface="Times New Roman" pitchFamily="18" charset="0"/>
            </a:endParaRP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908</TotalTime>
  <Words>1437</Words>
  <Application>Microsoft Office PowerPoint</Application>
  <PresentationFormat>On-screen Show (4:3)</PresentationFormat>
  <Paragraphs>184</Paragraphs>
  <Slides>25</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25</vt:i4>
      </vt:variant>
    </vt:vector>
  </HeadingPairs>
  <TitlesOfParts>
    <vt:vector size="36" baseType="lpstr">
      <vt:lpstr>Algerian</vt:lpstr>
      <vt:lpstr>Arial</vt:lpstr>
      <vt:lpstr>Book Antiqua</vt:lpstr>
      <vt:lpstr>Calibri</vt:lpstr>
      <vt:lpstr>Consolas</vt:lpstr>
      <vt:lpstr>Corbel</vt:lpstr>
      <vt:lpstr>Times New Roman</vt:lpstr>
      <vt:lpstr>Wingdings</vt:lpstr>
      <vt:lpstr>Wingdings 2</vt:lpstr>
      <vt:lpstr>Wingdings 3</vt:lpstr>
      <vt:lpstr>Metro</vt:lpstr>
      <vt:lpstr>PowerPoint Presentation</vt:lpstr>
      <vt:lpstr>Specific learning Objectives </vt:lpstr>
      <vt:lpstr>        CONTENTS</vt:lpstr>
      <vt:lpstr> INTERCEPTIVE ORTHODONTICS </vt:lpstr>
      <vt:lpstr>SERIAL EXTRACTION </vt:lpstr>
      <vt:lpstr>PowerPoint Presentation</vt:lpstr>
      <vt:lpstr>PowerPoint Presentation</vt:lpstr>
      <vt:lpstr>PowerPoint Presentation</vt:lpstr>
      <vt:lpstr>PowerPoint Presentation</vt:lpstr>
      <vt:lpstr>PowerPoint Presentation</vt:lpstr>
      <vt:lpstr>Contraindications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SUMMARY</vt:lpstr>
      <vt:lpstr>REFERENCES</vt:lpstr>
      <vt:lpstr>Question &amp; Answer Session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INTERCEPTIVE ORTHODONTICS </dc:title>
  <dc:creator>Dell</dc:creator>
  <cp:lastModifiedBy>Gaurav Agrawal</cp:lastModifiedBy>
  <cp:revision>21</cp:revision>
  <dcterms:created xsi:type="dcterms:W3CDTF">2019-12-17T05:52:03Z</dcterms:created>
  <dcterms:modified xsi:type="dcterms:W3CDTF">2022-06-10T13:25:49Z</dcterms:modified>
</cp:coreProperties>
</file>